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 id="2147483702" r:id="rId6"/>
    <p:sldMasterId id="2147483674" r:id="rId7"/>
    <p:sldMasterId id="2147483677" r:id="rId8"/>
    <p:sldMasterId id="2147483734" r:id="rId9"/>
    <p:sldMasterId id="2147483747" r:id="rId10"/>
    <p:sldMasterId id="2147483773" r:id="rId11"/>
    <p:sldMasterId id="2147483781" r:id="rId12"/>
    <p:sldMasterId id="2147483789" r:id="rId13"/>
    <p:sldMasterId id="2147483797" r:id="rId14"/>
  </p:sldMasterIdLst>
  <p:notesMasterIdLst>
    <p:notesMasterId r:id="rId34"/>
  </p:notesMasterIdLst>
  <p:sldIdLst>
    <p:sldId id="437" r:id="rId15"/>
    <p:sldId id="339" r:id="rId16"/>
    <p:sldId id="578" r:id="rId17"/>
    <p:sldId id="580" r:id="rId18"/>
    <p:sldId id="448" r:id="rId19"/>
    <p:sldId id="623" r:id="rId20"/>
    <p:sldId id="464" r:id="rId21"/>
    <p:sldId id="635" r:id="rId22"/>
    <p:sldId id="625" r:id="rId23"/>
    <p:sldId id="626" r:id="rId24"/>
    <p:sldId id="679" r:id="rId25"/>
    <p:sldId id="587" r:id="rId26"/>
    <p:sldId id="628" r:id="rId27"/>
    <p:sldId id="678" r:id="rId28"/>
    <p:sldId id="619" r:id="rId29"/>
    <p:sldId id="630" r:id="rId30"/>
    <p:sldId id="632" r:id="rId31"/>
    <p:sldId id="621" r:id="rId32"/>
    <p:sldId id="535" r:id="rId33"/>
  </p:sldIdLst>
  <p:sldSz cx="18288000" cy="10287000"/>
  <p:notesSz cx="6797675" cy="9926638"/>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guide id="3" orient="horz" pos="3720">
          <p15:clr>
            <a:srgbClr val="A4A3A4"/>
          </p15:clr>
        </p15:guide>
        <p15:guide id="4" orient="horz" pos="5160">
          <p15:clr>
            <a:srgbClr val="A4A3A4"/>
          </p15:clr>
        </p15:guide>
        <p15:guide id="5" orient="horz" pos="4728">
          <p15:clr>
            <a:srgbClr val="A4A3A4"/>
          </p15:clr>
        </p15:guide>
        <p15:guide id="6" pos="6288">
          <p15:clr>
            <a:srgbClr val="A4A3A4"/>
          </p15:clr>
        </p15:guide>
        <p15:guide id="7" orient="horz" pos="2376">
          <p15:clr>
            <a:srgbClr val="A4A3A4"/>
          </p15:clr>
        </p15:guide>
        <p15:guide id="8" orient="horz" pos="3432">
          <p15:clr>
            <a:srgbClr val="A4A3A4"/>
          </p15:clr>
        </p15:guide>
        <p15:guide id="9" orient="horz" pos="2472" userDrawn="1">
          <p15:clr>
            <a:srgbClr val="A4A3A4"/>
          </p15:clr>
        </p15:guide>
        <p15:guide id="10" orient="horz" pos="5112">
          <p15:clr>
            <a:srgbClr val="A4A3A4"/>
          </p15:clr>
        </p15:guide>
        <p15:guide id="11" pos="1344">
          <p15:clr>
            <a:srgbClr val="A4A3A4"/>
          </p15:clr>
        </p15:guide>
        <p15:guide id="12" pos="7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1E5F"/>
    <a:srgbClr val="00B0F0"/>
    <a:srgbClr val="535489"/>
    <a:srgbClr val="5A5A59"/>
    <a:srgbClr val="C1BFC8"/>
    <a:srgbClr val="53548A"/>
    <a:srgbClr val="2BC3E1"/>
    <a:srgbClr val="3B8B27"/>
    <a:srgbClr val="64D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35C32-E48D-46DD-87F1-2A49E3BB7E05}" v="1" dt="2022-01-24T04:01:53.829"/>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3" autoAdjust="0"/>
    <p:restoredTop sz="96357" autoAdjust="0"/>
  </p:normalViewPr>
  <p:slideViewPr>
    <p:cSldViewPr>
      <p:cViewPr varScale="1">
        <p:scale>
          <a:sx n="75" d="100"/>
          <a:sy n="75" d="100"/>
        </p:scale>
        <p:origin x="888" y="72"/>
      </p:cViewPr>
      <p:guideLst>
        <p:guide orient="horz" pos="3240"/>
        <p:guide pos="5760"/>
        <p:guide orient="horz" pos="3720"/>
        <p:guide orient="horz" pos="5160"/>
        <p:guide orient="horz" pos="4728"/>
        <p:guide pos="6288"/>
        <p:guide orient="horz" pos="2376"/>
        <p:guide orient="horz" pos="3432"/>
        <p:guide orient="horz" pos="2472"/>
        <p:guide orient="horz" pos="5112"/>
        <p:guide pos="1344"/>
        <p:guide pos="7344"/>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 d="1"/>
        <a:sy n="1" d="1"/>
      </p:scale>
      <p:origin x="0" y="-22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9" Type="http://schemas.microsoft.com/office/2016/11/relationships/changesInfo" Target="changesInfos/changesInfo1.xml"/><Relationship Id="rId21" Type="http://schemas.openxmlformats.org/officeDocument/2006/relationships/slide" Target="slides/slide7.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Marshall" userId="8bbf4302bba96df6" providerId="LiveId" clId="{CDD35C32-E48D-46DD-87F1-2A49E3BB7E05}"/>
    <pc:docChg chg="undo custSel modSld">
      <pc:chgData name="Philip Marshall" userId="8bbf4302bba96df6" providerId="LiveId" clId="{CDD35C32-E48D-46DD-87F1-2A49E3BB7E05}" dt="2022-01-24T04:05:56.400" v="319" actId="20577"/>
      <pc:docMkLst>
        <pc:docMk/>
      </pc:docMkLst>
      <pc:sldChg chg="addSp delSp modSp mod">
        <pc:chgData name="Philip Marshall" userId="8bbf4302bba96df6" providerId="LiveId" clId="{CDD35C32-E48D-46DD-87F1-2A49E3BB7E05}" dt="2022-01-24T04:05:56.400" v="319" actId="20577"/>
        <pc:sldMkLst>
          <pc:docMk/>
          <pc:sldMk cId="629252929" sldId="632"/>
        </pc:sldMkLst>
        <pc:spChg chg="add mod">
          <ac:chgData name="Philip Marshall" userId="8bbf4302bba96df6" providerId="LiveId" clId="{CDD35C32-E48D-46DD-87F1-2A49E3BB7E05}" dt="2022-01-24T04:05:56.400" v="319" actId="20577"/>
          <ac:spMkLst>
            <pc:docMk/>
            <pc:sldMk cId="629252929" sldId="632"/>
            <ac:spMk id="3" creationId="{F40A72CD-4B76-48DD-937F-68B14FEBE1F7}"/>
          </ac:spMkLst>
        </pc:spChg>
        <pc:spChg chg="mod">
          <ac:chgData name="Philip Marshall" userId="8bbf4302bba96df6" providerId="LiveId" clId="{CDD35C32-E48D-46DD-87F1-2A49E3BB7E05}" dt="2022-01-21T23:29:31.202" v="5" actId="20577"/>
          <ac:spMkLst>
            <pc:docMk/>
            <pc:sldMk cId="629252929" sldId="632"/>
            <ac:spMk id="12" creationId="{38077262-DB38-42F0-B80E-A14AD2D270C1}"/>
          </ac:spMkLst>
        </pc:spChg>
        <pc:spChg chg="del">
          <ac:chgData name="Philip Marshall" userId="8bbf4302bba96df6" providerId="LiveId" clId="{CDD35C32-E48D-46DD-87F1-2A49E3BB7E05}" dt="2022-01-21T23:29:24.969" v="1" actId="478"/>
          <ac:spMkLst>
            <pc:docMk/>
            <pc:sldMk cId="629252929" sldId="632"/>
            <ac:spMk id="13" creationId="{5BA14A66-0F42-434F-9362-7632347D3957}"/>
          </ac:spMkLst>
        </pc:spChg>
        <pc:spChg chg="mod">
          <ac:chgData name="Philip Marshall" userId="8bbf4302bba96df6" providerId="LiveId" clId="{CDD35C32-E48D-46DD-87F1-2A49E3BB7E05}" dt="2022-01-24T04:01:19.569" v="28" actId="20577"/>
          <ac:spMkLst>
            <pc:docMk/>
            <pc:sldMk cId="629252929" sldId="632"/>
            <ac:spMk id="14" creationId="{3198310D-EEAC-40C4-9754-5079F187CDFE}"/>
          </ac:spMkLst>
        </pc:spChg>
        <pc:spChg chg="mod">
          <ac:chgData name="Philip Marshall" userId="8bbf4302bba96df6" providerId="LiveId" clId="{CDD35C32-E48D-46DD-87F1-2A49E3BB7E05}" dt="2022-01-21T23:30:23.163" v="9" actId="1076"/>
          <ac:spMkLst>
            <pc:docMk/>
            <pc:sldMk cId="629252929" sldId="632"/>
            <ac:spMk id="15" creationId="{A80FBCD5-B039-4BFC-8B5B-5D4B56B0EABF}"/>
          </ac:spMkLst>
        </pc:spChg>
        <pc:spChg chg="mod">
          <ac:chgData name="Philip Marshall" userId="8bbf4302bba96df6" providerId="LiveId" clId="{CDD35C32-E48D-46DD-87F1-2A49E3BB7E05}" dt="2022-01-21T23:30:34.413" v="11" actId="1076"/>
          <ac:spMkLst>
            <pc:docMk/>
            <pc:sldMk cId="629252929" sldId="632"/>
            <ac:spMk id="25" creationId="{F20F690E-E276-4ECA-9496-82F8893E495E}"/>
          </ac:spMkLst>
        </pc:spChg>
        <pc:picChg chg="mod">
          <ac:chgData name="Philip Marshall" userId="8bbf4302bba96df6" providerId="LiveId" clId="{CDD35C32-E48D-46DD-87F1-2A49E3BB7E05}" dt="2022-01-21T23:30:17.211" v="8" actId="1076"/>
          <ac:picMkLst>
            <pc:docMk/>
            <pc:sldMk cId="629252929" sldId="632"/>
            <ac:picMk id="5" creationId="{FC776FD2-F810-4851-9739-FBD4D613947F}"/>
          </ac:picMkLst>
        </pc:picChg>
        <pc:picChg chg="del">
          <ac:chgData name="Philip Marshall" userId="8bbf4302bba96df6" providerId="LiveId" clId="{CDD35C32-E48D-46DD-87F1-2A49E3BB7E05}" dt="2022-01-21T23:29:21.209" v="0" actId="478"/>
          <ac:picMkLst>
            <pc:docMk/>
            <pc:sldMk cId="629252929" sldId="632"/>
            <ac:picMk id="9" creationId="{6D1C42A2-E4A5-4C8E-AA9E-02B0E63D1B3A}"/>
          </ac:picMkLst>
        </pc:picChg>
        <pc:picChg chg="mod">
          <ac:chgData name="Philip Marshall" userId="8bbf4302bba96df6" providerId="LiveId" clId="{CDD35C32-E48D-46DD-87F1-2A49E3BB7E05}" dt="2022-01-21T23:30:06.013" v="6" actId="1076"/>
          <ac:picMkLst>
            <pc:docMk/>
            <pc:sldMk cId="629252929" sldId="632"/>
            <ac:picMk id="16" creationId="{AD21DA5D-C4D6-48FB-B2E5-A529481FA592}"/>
          </ac:picMkLst>
        </pc:picChg>
        <pc:picChg chg="mod">
          <ac:chgData name="Philip Marshall" userId="8bbf4302bba96df6" providerId="LiveId" clId="{CDD35C32-E48D-46DD-87F1-2A49E3BB7E05}" dt="2022-01-21T23:30:28.901" v="10" actId="1076"/>
          <ac:picMkLst>
            <pc:docMk/>
            <pc:sldMk cId="629252929" sldId="632"/>
            <ac:picMk id="24" creationId="{ED0F4B28-5411-45C7-B810-2015E0FA6EE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8bbf4302bba96df6/Documents/Pharmchem%20Pty%20Ltd/ORIL/Working%20Folder%20by%20PTS/Presentations%202020/Value%20Creation%20Data%202002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rgbClr val="383297"/>
                </a:solidFill>
                <a:latin typeface="+mn-lt"/>
                <a:ea typeface="+mn-ea"/>
                <a:cs typeface="+mn-cs"/>
              </a:defRPr>
            </a:pPr>
            <a:r>
              <a:rPr lang="en-AU" sz="3200" b="1" baseline="0">
                <a:solidFill>
                  <a:srgbClr val="002060"/>
                </a:solidFill>
                <a:latin typeface="Roboto (Body)"/>
              </a:rPr>
              <a:t>*Investment Timeline</a:t>
            </a:r>
            <a:endParaRPr lang="en-AU" sz="3200" b="1">
              <a:solidFill>
                <a:srgbClr val="002060"/>
              </a:solidFill>
              <a:latin typeface="Roboto (Body)"/>
            </a:endParaRPr>
          </a:p>
        </c:rich>
      </c:tx>
      <c:layout>
        <c:manualLayout>
          <c:xMode val="edge"/>
          <c:yMode val="edge"/>
          <c:x val="0.28458415376378166"/>
          <c:y val="2.5237084524560156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rgbClr val="383297"/>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4"/>
        <c:overlap val="-30"/>
        <c:axId val="510821800"/>
        <c:axId val="510814912"/>
      </c:barChart>
      <c:catAx>
        <c:axId val="510821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383297"/>
                </a:solidFill>
                <a:latin typeface="Roboto (Body)"/>
                <a:ea typeface="+mn-ea"/>
                <a:cs typeface="+mn-cs"/>
              </a:defRPr>
            </a:pPr>
            <a:endParaRPr lang="en-US"/>
          </a:p>
        </c:txPr>
        <c:crossAx val="510814912"/>
        <c:crosses val="autoZero"/>
        <c:auto val="1"/>
        <c:lblAlgn val="ctr"/>
        <c:lblOffset val="100"/>
        <c:noMultiLvlLbl val="0"/>
      </c:catAx>
      <c:valAx>
        <c:axId val="510814912"/>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rgbClr val="383297"/>
                    </a:solidFill>
                    <a:latin typeface="Roboto (Body)"/>
                    <a:ea typeface="+mn-ea"/>
                    <a:cs typeface="+mn-cs"/>
                  </a:defRPr>
                </a:pPr>
                <a:r>
                  <a:rPr lang="en-US" sz="2000" b="1" err="1">
                    <a:solidFill>
                      <a:schemeClr val="tx1"/>
                    </a:solidFill>
                    <a:latin typeface="Roboto (Body)"/>
                  </a:rPr>
                  <a:t>AU$m</a:t>
                </a:r>
                <a:endParaRPr lang="en-US" sz="2000" b="1">
                  <a:solidFill>
                    <a:schemeClr val="tx1"/>
                  </a:solidFill>
                  <a:latin typeface="Roboto (Body)"/>
                </a:endParaRPr>
              </a:p>
            </c:rich>
          </c:tx>
          <c:layout>
            <c:manualLayout>
              <c:xMode val="edge"/>
              <c:yMode val="edge"/>
              <c:x val="9.5238791689916964E-3"/>
              <c:y val="0.4110863782695646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rgbClr val="383297"/>
                  </a:solidFill>
                  <a:latin typeface="Roboto (Body)"/>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383297"/>
                </a:solidFill>
                <a:latin typeface="Roboto (Body)"/>
                <a:ea typeface="+mn-ea"/>
                <a:cs typeface="Arial" panose="020B0604020202020204" pitchFamily="34" charset="0"/>
              </a:defRPr>
            </a:pPr>
            <a:endParaRPr lang="en-US"/>
          </a:p>
        </c:txPr>
        <c:crossAx val="510821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1E5F"/>
                </a:solidFill>
                <a:latin typeface="+mn-lt"/>
                <a:ea typeface="+mn-ea"/>
                <a:cs typeface="+mn-cs"/>
              </a:defRPr>
            </a:pPr>
            <a:r>
              <a:rPr lang="en-AU" sz="2800" b="1" dirty="0">
                <a:solidFill>
                  <a:srgbClr val="001E5F"/>
                </a:solidFill>
              </a:rPr>
              <a:t>Development Chronology /</a:t>
            </a:r>
            <a:r>
              <a:rPr lang="en-AU" sz="2800" b="1" baseline="0" dirty="0">
                <a:solidFill>
                  <a:srgbClr val="001E5F"/>
                </a:solidFill>
              </a:rPr>
              <a:t> </a:t>
            </a:r>
            <a:r>
              <a:rPr lang="en-AU" sz="2800" b="1" dirty="0">
                <a:solidFill>
                  <a:srgbClr val="001E5F"/>
                </a:solidFill>
              </a:rPr>
              <a:t>Value</a:t>
            </a:r>
            <a:r>
              <a:rPr lang="en-AU" sz="2800" b="1" baseline="0" dirty="0">
                <a:solidFill>
                  <a:srgbClr val="001E5F"/>
                </a:solidFill>
              </a:rPr>
              <a:t> Creation</a:t>
            </a:r>
            <a:endParaRPr lang="en-AU" sz="2800" b="1" dirty="0">
              <a:solidFill>
                <a:srgbClr val="001E5F"/>
              </a:solidFill>
            </a:endParaRPr>
          </a:p>
        </c:rich>
      </c:tx>
      <c:layout>
        <c:manualLayout>
          <c:xMode val="edge"/>
          <c:yMode val="edge"/>
          <c:x val="5.7281875949716822E-2"/>
          <c:y val="7.97100920711782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1E5F"/>
              </a:solidFill>
              <a:latin typeface="+mn-lt"/>
              <a:ea typeface="+mn-ea"/>
              <a:cs typeface="+mn-cs"/>
            </a:defRPr>
          </a:pPr>
          <a:endParaRPr lang="en-US"/>
        </a:p>
      </c:txPr>
    </c:title>
    <c:autoTitleDeleted val="0"/>
    <c:plotArea>
      <c:layout>
        <c:manualLayout>
          <c:layoutTarget val="inner"/>
          <c:xMode val="edge"/>
          <c:yMode val="edge"/>
          <c:x val="2.705083984920733E-2"/>
          <c:y val="8.9630851859837143E-2"/>
          <c:w val="0.94651986183074266"/>
          <c:h val="0.83970722868246972"/>
        </c:manualLayout>
      </c:layout>
      <c:barChart>
        <c:barDir val="col"/>
        <c:grouping val="clustered"/>
        <c:varyColors val="0"/>
        <c:ser>
          <c:idx val="0"/>
          <c:order val="0"/>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1-2721-4A59-8AF9-D9118DC325DF}"/>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3-2721-4A59-8AF9-D9118DC325DF}"/>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2721-4A59-8AF9-D9118DC325D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Discovery</c:v>
                </c:pt>
                <c:pt idx="1">
                  <c:v>Drug Developed
(Q1-2022)</c:v>
                </c:pt>
                <c:pt idx="2">
                  <c:v>Pre-Clinical 
Q3-2023)</c:v>
                </c:pt>
                <c:pt idx="3">
                  <c:v>Phase 1 
(Q3-2024)</c:v>
                </c:pt>
                <c:pt idx="4">
                  <c:v>Phase 2 
(Q3-2025)</c:v>
                </c:pt>
              </c:strCache>
            </c:strRef>
          </c:cat>
          <c:val>
            <c:numRef>
              <c:f>Sheet1!$B$2:$B$6</c:f>
              <c:numCache>
                <c:formatCode>General</c:formatCode>
                <c:ptCount val="5"/>
                <c:pt idx="0">
                  <c:v>0</c:v>
                </c:pt>
                <c:pt idx="1">
                  <c:v>25</c:v>
                </c:pt>
                <c:pt idx="2">
                  <c:v>50</c:v>
                </c:pt>
                <c:pt idx="3">
                  <c:v>150</c:v>
                </c:pt>
                <c:pt idx="4">
                  <c:v>250</c:v>
                </c:pt>
              </c:numCache>
            </c:numRef>
          </c:val>
          <c:extLst>
            <c:ext xmlns:c16="http://schemas.microsoft.com/office/drawing/2014/chart" uri="{C3380CC4-5D6E-409C-BE32-E72D297353CC}">
              <c16:uniqueId val="{00000006-2721-4A59-8AF9-D9118DC325DF}"/>
            </c:ext>
          </c:extLst>
        </c:ser>
        <c:dLbls>
          <c:dLblPos val="outEnd"/>
          <c:showLegendKey val="0"/>
          <c:showVal val="1"/>
          <c:showCatName val="0"/>
          <c:showSerName val="0"/>
          <c:showPercent val="0"/>
          <c:showBubbleSize val="0"/>
        </c:dLbls>
        <c:gapWidth val="4"/>
        <c:overlap val="-30"/>
        <c:axId val="510821800"/>
        <c:axId val="510814912"/>
      </c:barChart>
      <c:catAx>
        <c:axId val="510821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10814912"/>
        <c:crosses val="autoZero"/>
        <c:auto val="1"/>
        <c:lblAlgn val="ctr"/>
        <c:lblOffset val="100"/>
        <c:noMultiLvlLbl val="0"/>
      </c:catAx>
      <c:valAx>
        <c:axId val="510814912"/>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821800"/>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B027185-10FB-4A57-B3F0-45136A811A24}" type="datetimeFigureOut">
              <a:rPr lang="uk-UA" smtClean="0"/>
              <a:t>24.01.2022</a:t>
            </a:fld>
            <a:endParaRPr lang="uk-U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63933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endParaRPr lang="en-AU"/>
          </a:p>
        </p:txBody>
      </p:sp>
      <p:sp>
        <p:nvSpPr>
          <p:cNvPr id="4" name="Slide Number Placeholder 3"/>
          <p:cNvSpPr>
            <a:spLocks noGrp="1"/>
          </p:cNvSpPr>
          <p:nvPr>
            <p:ph type="sldNum" sz="quarter" idx="10"/>
          </p:nvPr>
        </p:nvSpPr>
        <p:spPr/>
        <p:txBody>
          <a:bodyPr/>
          <a:lstStyle/>
          <a:p>
            <a:pPr marL="0" marR="0" lvl="0" indent="0" algn="r" defTabSz="1371414"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414" rtl="0" eaLnBrk="1" fontAlgn="auto" latinLnBrk="0" hangingPunct="1">
                <a:lnSpc>
                  <a:spcPct val="100000"/>
                </a:lnSpc>
                <a:spcBef>
                  <a:spcPts val="0"/>
                </a:spcBef>
                <a:spcAft>
                  <a:spcPts val="0"/>
                </a:spcAft>
                <a:buClrTx/>
                <a:buSzTx/>
                <a:buFontTx/>
                <a:buNone/>
                <a:tabLst/>
                <a:defRPr/>
              </a:pPr>
              <a:t>14</a:t>
            </a:fld>
            <a:endParaRPr kumimoji="0" lang="uk-U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3825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1371414"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414" rtl="0" eaLnBrk="1" fontAlgn="auto" latinLnBrk="0" hangingPunct="1">
                <a:lnSpc>
                  <a:spcPct val="100000"/>
                </a:lnSpc>
                <a:spcBef>
                  <a:spcPts val="0"/>
                </a:spcBef>
                <a:spcAft>
                  <a:spcPts val="0"/>
                </a:spcAft>
                <a:buClrTx/>
                <a:buSzTx/>
                <a:buFontTx/>
                <a:buNone/>
                <a:tabLst/>
                <a:defRPr/>
              </a:pPr>
              <a:t>16</a:t>
            </a:fld>
            <a:endParaRPr kumimoji="0" lang="uk-U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4856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1371414"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414" rtl="0" eaLnBrk="1" fontAlgn="auto" latinLnBrk="0" hangingPunct="1">
                <a:lnSpc>
                  <a:spcPct val="100000"/>
                </a:lnSpc>
                <a:spcBef>
                  <a:spcPts val="0"/>
                </a:spcBef>
                <a:spcAft>
                  <a:spcPts val="0"/>
                </a:spcAft>
                <a:buClrTx/>
                <a:buSzTx/>
                <a:buFontTx/>
                <a:buNone/>
                <a:tabLst/>
                <a:defRPr/>
              </a:pPr>
              <a:t>17</a:t>
            </a:fld>
            <a:endParaRPr kumimoji="0" lang="uk-U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1262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18</a:t>
            </a:fld>
            <a:endParaRPr kumimoji="0" lang="uk-U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1885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D9C3A12-1E0F-412B-B376-8089A55D946C}" type="slidenum">
              <a:rPr lang="uk-UA" smtClean="0"/>
              <a:t>19</a:t>
            </a:fld>
            <a:endParaRPr lang="uk-UA"/>
          </a:p>
        </p:txBody>
      </p:sp>
    </p:spTree>
    <p:extLst>
      <p:ext uri="{BB962C8B-B14F-4D97-AF65-F5344CB8AC3E}">
        <p14:creationId xmlns:p14="http://schemas.microsoft.com/office/powerpoint/2010/main" val="367877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224667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1371414"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414" rtl="0" eaLnBrk="1" fontAlgn="auto" latinLnBrk="0" hangingPunct="1">
                <a:lnSpc>
                  <a:spcPct val="100000"/>
                </a:lnSpc>
                <a:spcBef>
                  <a:spcPts val="0"/>
                </a:spcBef>
                <a:spcAft>
                  <a:spcPts val="0"/>
                </a:spcAft>
                <a:buClrTx/>
                <a:buSzTx/>
                <a:buFontTx/>
                <a:buNone/>
                <a:tabLst/>
                <a:defRPr/>
              </a:pPr>
              <a:t>4</a:t>
            </a:fld>
            <a:endParaRPr kumimoji="0" lang="uk-U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968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76638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endParaRPr lang="en-AU"/>
          </a:p>
        </p:txBody>
      </p:sp>
      <p:sp>
        <p:nvSpPr>
          <p:cNvPr id="4" name="Slide Number Placeholder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6</a:t>
            </a:fld>
            <a:endParaRPr kumimoji="0" lang="uk-U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41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222046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8</a:t>
            </a:fld>
            <a:endParaRPr kumimoji="0" lang="uk-U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0818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9</a:t>
            </a:fld>
            <a:endParaRPr kumimoji="0" lang="uk-U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11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371414"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414" rtl="0" eaLnBrk="1" fontAlgn="auto" latinLnBrk="0" hangingPunct="1">
                <a:lnSpc>
                  <a:spcPct val="100000"/>
                </a:lnSpc>
                <a:spcBef>
                  <a:spcPts val="0"/>
                </a:spcBef>
                <a:spcAft>
                  <a:spcPts val="0"/>
                </a:spcAft>
                <a:buClrTx/>
                <a:buSzTx/>
                <a:buFontTx/>
                <a:buNone/>
                <a:tabLst/>
                <a:defRPr/>
              </a:pPr>
              <a:t>11</a:t>
            </a:fld>
            <a:endParaRPr kumimoji="0" lang="uk-U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6971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706500"/>
            <a:ext cx="10477499" cy="715581"/>
          </a:xfrm>
          <a:prstGeom prst="rect">
            <a:avLst/>
          </a:prstGeom>
          <a:noFill/>
        </p:spPr>
        <p:txBody>
          <a:bodyPr wrap="square" rtlCol="0" anchor="t">
            <a:spAutoFit/>
          </a:bodyPr>
          <a:lstStyle>
            <a:lvl1pPr>
              <a:defRPr lang="uk-UA" sz="4500" b="1">
                <a:solidFill>
                  <a:srgbClr val="00B0F0"/>
                </a:solidFill>
                <a:latin typeface="+mn-lt"/>
                <a:ea typeface="Roboto Condensed" panose="02000000000000000000" pitchFamily="2" charset="0"/>
                <a:cs typeface="+mn-cs"/>
              </a:defRPr>
            </a:lvl1pPr>
          </a:lstStyle>
          <a:p>
            <a:pPr marL="0" lvl="0"/>
            <a:r>
              <a:rPr lang="en-US"/>
              <a:t>click to edit master title style</a:t>
            </a:r>
            <a:endParaRPr lang="uk-UA"/>
          </a:p>
        </p:txBody>
      </p:sp>
      <p:pic>
        <p:nvPicPr>
          <p:cNvPr id="6" name="Picture 5" descr="oril-logo-print-transparent-01.png">
            <a:extLst>
              <a:ext uri="{FF2B5EF4-FFF2-40B4-BE49-F238E27FC236}">
                <a16:creationId xmlns:a16="http://schemas.microsoft.com/office/drawing/2014/main" id="{D92E32DE-4A1B-4FEB-8D6D-BBBCF505FD21}"/>
              </a:ext>
            </a:extLst>
          </p:cNvPr>
          <p:cNvPicPr>
            <a:picLocks noChangeAspect="1"/>
          </p:cNvPicPr>
          <p:nvPr userDrawn="1"/>
        </p:nvPicPr>
        <p:blipFill>
          <a:blip r:embed="rId2" cstate="screen">
            <a:alphaModFix amt="53000"/>
            <a:extLst>
              <a:ext uri="{28A0092B-C50C-407E-A947-70E740481C1C}">
                <a14:useLocalDpi xmlns:a14="http://schemas.microsoft.com/office/drawing/2010/main"/>
              </a:ext>
            </a:extLst>
          </a:blip>
          <a:stretch>
            <a:fillRect/>
          </a:stretch>
        </p:blipFill>
        <p:spPr>
          <a:xfrm>
            <a:off x="666576" y="9265850"/>
            <a:ext cx="2560797" cy="683999"/>
          </a:xfrm>
          <a:prstGeom prst="rect">
            <a:avLst/>
          </a:prstGeom>
        </p:spPr>
      </p:pic>
    </p:spTree>
    <p:extLst>
      <p:ext uri="{BB962C8B-B14F-4D97-AF65-F5344CB8AC3E}">
        <p14:creationId xmlns:p14="http://schemas.microsoft.com/office/powerpoint/2010/main" val="37243891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3958225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1"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6645841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pic>
        <p:nvPicPr>
          <p:cNvPr id="11" name="Picture Placeholder 4" descr="DNA-Strand-690x426.jpg">
            <a:extLst>
              <a:ext uri="{FF2B5EF4-FFF2-40B4-BE49-F238E27FC236}">
                <a16:creationId xmlns:a16="http://schemas.microsoft.com/office/drawing/2014/main" id="{A322E455-3595-45E3-A1BF-751986C1FA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8950" t="-2673" r="30833" b="-798"/>
          <a:stretch/>
        </p:blipFill>
        <p:spPr>
          <a:xfrm>
            <a:off x="0" y="-266700"/>
            <a:ext cx="7354957" cy="10644065"/>
          </a:xfrm>
          <a:prstGeom prst="rect">
            <a:avLst/>
          </a:prstGeom>
        </p:spPr>
      </p:pic>
      <p:cxnSp>
        <p:nvCxnSpPr>
          <p:cNvPr id="2" name="Straight Connector 1"/>
          <p:cNvCxnSpPr>
            <a:cxnSpLocks/>
          </p:cNvCxnSpPr>
          <p:nvPr userDrawn="1"/>
        </p:nvCxnSpPr>
        <p:spPr>
          <a:xfrm>
            <a:off x="7753350" y="4267289"/>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7924803" y="4427920"/>
            <a:ext cx="8820148" cy="715581"/>
          </a:xfrm>
          <a:prstGeom prst="rect">
            <a:avLst/>
          </a:prstGeom>
          <a:noFill/>
        </p:spPr>
        <p:txBody>
          <a:bodyPr wrap="square" rtlCol="0" anchor="ctr">
            <a:spAutoFit/>
          </a:bodyPr>
          <a:lstStyle>
            <a:lvl1pPr>
              <a:defRPr lang="uk-UA" sz="4500" b="1">
                <a:solidFill>
                  <a:srgbClr val="00B0F0"/>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pic>
        <p:nvPicPr>
          <p:cNvPr id="12" name="Picture 11" descr="oril-logo-print-transparent-03.png">
            <a:extLst>
              <a:ext uri="{FF2B5EF4-FFF2-40B4-BE49-F238E27FC236}">
                <a16:creationId xmlns:a16="http://schemas.microsoft.com/office/drawing/2014/main" id="{52C49893-E37E-4C29-8E56-3341A8DE43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248" y="9276818"/>
            <a:ext cx="2559601" cy="683679"/>
          </a:xfrm>
          <a:prstGeom prst="rect">
            <a:avLst/>
          </a:prstGeom>
        </p:spPr>
      </p:pic>
    </p:spTree>
    <p:extLst>
      <p:ext uri="{BB962C8B-B14F-4D97-AF65-F5344CB8AC3E}">
        <p14:creationId xmlns:p14="http://schemas.microsoft.com/office/powerpoint/2010/main" val="14238296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1"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bg1"/>
                </a:solidFill>
              </a:rPr>
              <a:t>your logo</a:t>
            </a:r>
            <a:endParaRPr lang="uk-UA" sz="2000" b="1">
              <a:solidFill>
                <a:schemeClr val="bg1"/>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bg1"/>
                </a:solidFill>
              </a:defRPr>
            </a:lvl1pPr>
          </a:lstStyle>
          <a:p>
            <a:r>
              <a:rPr lang="en-US"/>
              <a:t>page</a:t>
            </a:r>
          </a:p>
          <a:p>
            <a:r>
              <a:rPr lang="en-US"/>
              <a:t>0</a:t>
            </a:r>
            <a:fld id="{37D409AB-2201-4E18-8A34-C31753AD9B06}" type="slidenum">
              <a:rPr smtClean="0"/>
              <a:pPr/>
              <a:t>‹#›</a:t>
            </a:fld>
            <a:endParaRPr/>
          </a:p>
        </p:txBody>
      </p:sp>
    </p:spTree>
    <p:extLst>
      <p:ext uri="{BB962C8B-B14F-4D97-AF65-F5344CB8AC3E}">
        <p14:creationId xmlns:p14="http://schemas.microsoft.com/office/powerpoint/2010/main" val="27371773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1" y="0"/>
            <a:ext cx="18288000" cy="10287000"/>
          </a:xfrm>
          <a:prstGeom prst="rect">
            <a:avLst/>
          </a:prstGeom>
        </p:spPr>
        <p:txBody>
          <a:bodyPr/>
          <a:lstStyle/>
          <a:p>
            <a:endParaRPr lang="uk-UA"/>
          </a:p>
        </p:txBody>
      </p:sp>
    </p:spTree>
    <p:extLst>
      <p:ext uri="{BB962C8B-B14F-4D97-AF65-F5344CB8AC3E}">
        <p14:creationId xmlns:p14="http://schemas.microsoft.com/office/powerpoint/2010/main" val="2870072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06040" y="3255264"/>
            <a:ext cx="2542033" cy="4526280"/>
          </a:xfrm>
          <a:prstGeom prst="rect">
            <a:avLst/>
          </a:prstGeom>
        </p:spPr>
        <p:txBody>
          <a:bodyPr/>
          <a:lstStyle/>
          <a:p>
            <a:endParaRPr lang="uk-UA"/>
          </a:p>
        </p:txBody>
      </p:sp>
    </p:spTree>
    <p:extLst>
      <p:ext uri="{BB962C8B-B14F-4D97-AF65-F5344CB8AC3E}">
        <p14:creationId xmlns:p14="http://schemas.microsoft.com/office/powerpoint/2010/main" val="3369802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9" y="3648456"/>
            <a:ext cx="2075689"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9" cy="3758184"/>
          </a:xfrm>
          <a:prstGeom prst="rect">
            <a:avLst/>
          </a:prstGeom>
        </p:spPr>
        <p:txBody>
          <a:bodyPr/>
          <a:lstStyle/>
          <a:p>
            <a:endParaRPr lang="uk-UA"/>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3163825" y="3355848"/>
            <a:ext cx="2423159" cy="4315968"/>
          </a:xfrm>
          <a:prstGeom prst="rect">
            <a:avLst/>
          </a:prstGeom>
        </p:spPr>
        <p:txBody>
          <a:bodyPr/>
          <a:lstStyle/>
          <a:p>
            <a:endParaRPr lang="uk-UA"/>
          </a:p>
        </p:txBody>
      </p:sp>
    </p:spTree>
    <p:extLst>
      <p:ext uri="{BB962C8B-B14F-4D97-AF65-F5344CB8AC3E}">
        <p14:creationId xmlns:p14="http://schemas.microsoft.com/office/powerpoint/2010/main" val="2646382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06041" y="2999232"/>
            <a:ext cx="3730751" cy="4983480"/>
          </a:xfrm>
          <a:prstGeom prst="rect">
            <a:avLst/>
          </a:prstGeom>
        </p:spPr>
        <p:txBody>
          <a:bodyPr/>
          <a:lstStyle/>
          <a:p>
            <a:endParaRPr lang="uk-UA"/>
          </a:p>
        </p:txBody>
      </p:sp>
    </p:spTree>
    <p:extLst>
      <p:ext uri="{BB962C8B-B14F-4D97-AF65-F5344CB8AC3E}">
        <p14:creationId xmlns:p14="http://schemas.microsoft.com/office/powerpoint/2010/main" val="34766372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51762" y="2990088"/>
            <a:ext cx="6400800" cy="3941064"/>
          </a:xfrm>
          <a:prstGeom prst="rect">
            <a:avLst/>
          </a:prstGeom>
        </p:spPr>
        <p:txBody>
          <a:bodyPr/>
          <a:lstStyle/>
          <a:p>
            <a:endParaRPr lang="uk-UA"/>
          </a:p>
        </p:txBody>
      </p:sp>
    </p:spTree>
    <p:extLst>
      <p:ext uri="{BB962C8B-B14F-4D97-AF65-F5344CB8AC3E}">
        <p14:creationId xmlns:p14="http://schemas.microsoft.com/office/powerpoint/2010/main" val="258552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3438145" y="3054096"/>
            <a:ext cx="5276088" cy="3255264"/>
          </a:xfrm>
          <a:prstGeom prst="rect">
            <a:avLst/>
          </a:prstGeom>
        </p:spPr>
        <p:txBody>
          <a:bodyPr/>
          <a:lstStyle/>
          <a:p>
            <a:endParaRPr lang="uk-UA"/>
          </a:p>
        </p:txBody>
      </p:sp>
    </p:spTree>
    <p:extLst>
      <p:ext uri="{BB962C8B-B14F-4D97-AF65-F5344CB8AC3E}">
        <p14:creationId xmlns:p14="http://schemas.microsoft.com/office/powerpoint/2010/main" val="16047870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121409" y="2953512"/>
            <a:ext cx="6519672" cy="3730752"/>
          </a:xfrm>
          <a:prstGeom prst="rect">
            <a:avLst/>
          </a:prstGeom>
        </p:spPr>
        <p:txBody>
          <a:bodyPr/>
          <a:lstStyle/>
          <a:p>
            <a:endParaRPr lang="uk-UA"/>
          </a:p>
        </p:txBody>
      </p:sp>
    </p:spTree>
    <p:extLst>
      <p:ext uri="{BB962C8B-B14F-4D97-AF65-F5344CB8AC3E}">
        <p14:creationId xmlns:p14="http://schemas.microsoft.com/office/powerpoint/2010/main" val="37382292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6203743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5961889" y="2441448"/>
            <a:ext cx="5705855"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7" y="4334256"/>
            <a:ext cx="3886199"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17331813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807209" y="3200400"/>
            <a:ext cx="3886199"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21405054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1"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1929384" y="3218688"/>
            <a:ext cx="2423159" cy="4315968"/>
          </a:xfrm>
          <a:prstGeom prst="rect">
            <a:avLst/>
          </a:prstGeom>
        </p:spPr>
        <p:txBody>
          <a:bodyPr/>
          <a:lstStyle/>
          <a:p>
            <a:endParaRPr lang="uk-UA"/>
          </a:p>
        </p:txBody>
      </p:sp>
    </p:spTree>
    <p:extLst>
      <p:ext uri="{BB962C8B-B14F-4D97-AF65-F5344CB8AC3E}">
        <p14:creationId xmlns:p14="http://schemas.microsoft.com/office/powerpoint/2010/main" val="24126607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1"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1901953"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4"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1" y="3264408"/>
            <a:ext cx="2542033" cy="4526280"/>
          </a:xfrm>
          <a:prstGeom prst="rect">
            <a:avLst/>
          </a:prstGeom>
        </p:spPr>
        <p:txBody>
          <a:bodyPr/>
          <a:lstStyle/>
          <a:p>
            <a:endParaRPr lang="uk-UA"/>
          </a:p>
        </p:txBody>
      </p:sp>
    </p:spTree>
    <p:extLst>
      <p:ext uri="{BB962C8B-B14F-4D97-AF65-F5344CB8AC3E}">
        <p14:creationId xmlns:p14="http://schemas.microsoft.com/office/powerpoint/2010/main" val="34635199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1"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2624329" y="2990088"/>
            <a:ext cx="3730751" cy="4983480"/>
          </a:xfrm>
          <a:prstGeom prst="rect">
            <a:avLst/>
          </a:prstGeom>
        </p:spPr>
        <p:txBody>
          <a:bodyPr/>
          <a:lstStyle/>
          <a:p>
            <a:endParaRPr lang="uk-UA"/>
          </a:p>
        </p:txBody>
      </p:sp>
    </p:spTree>
    <p:extLst>
      <p:ext uri="{BB962C8B-B14F-4D97-AF65-F5344CB8AC3E}">
        <p14:creationId xmlns:p14="http://schemas.microsoft.com/office/powerpoint/2010/main" val="27760751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1"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2"/>
            <a:ext cx="5448301"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5905500" y="2628900"/>
            <a:ext cx="6477001"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28582886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1"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2"/>
            <a:ext cx="5448301"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655065" y="2788920"/>
            <a:ext cx="6967727"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88435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1"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9"/>
          <p:cNvSpPr>
            <a:spLocks noGrp="1"/>
          </p:cNvSpPr>
          <p:nvPr>
            <p:ph type="pic" sz="quarter" idx="11"/>
          </p:nvPr>
        </p:nvSpPr>
        <p:spPr>
          <a:xfrm>
            <a:off x="4846321" y="3200400"/>
            <a:ext cx="8622792" cy="4846320"/>
          </a:xfrm>
          <a:prstGeom prst="rect">
            <a:avLst/>
          </a:prstGeom>
        </p:spPr>
        <p:txBody>
          <a:bodyPr/>
          <a:lstStyle/>
          <a:p>
            <a:endParaRPr lang="uk-UA"/>
          </a:p>
        </p:txBody>
      </p:sp>
    </p:spTree>
    <p:extLst>
      <p:ext uri="{BB962C8B-B14F-4D97-AF65-F5344CB8AC3E}">
        <p14:creationId xmlns:p14="http://schemas.microsoft.com/office/powerpoint/2010/main" val="21909150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3" y="2478024"/>
            <a:ext cx="9052559"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14044286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356864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257301"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1"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1"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7226040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3" name="Picture Placeholder 2"/>
          <p:cNvSpPr>
            <a:spLocks noGrp="1"/>
          </p:cNvSpPr>
          <p:nvPr>
            <p:ph type="pic" sz="quarter" idx="12"/>
          </p:nvPr>
        </p:nvSpPr>
        <p:spPr>
          <a:xfrm>
            <a:off x="1257301"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1"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1"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7224230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286001" y="2404872"/>
            <a:ext cx="1828801"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1" y="4233672"/>
            <a:ext cx="1828801"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1" y="6062472"/>
            <a:ext cx="1828801"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1"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1"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1" y="2404872"/>
            <a:ext cx="1828801"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1" y="4233672"/>
            <a:ext cx="1828801"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1" y="6062472"/>
            <a:ext cx="1828801"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1"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7541738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1"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1"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1"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1"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1"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1"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1"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1"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1"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12561771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1999"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1999"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476586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1999"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1"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785475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3206722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DARK MIDDLE">
    <p:spTree>
      <p:nvGrpSpPr>
        <p:cNvPr id="1" name=""/>
        <p:cNvGrpSpPr/>
        <p:nvPr/>
      </p:nvGrpSpPr>
      <p:grpSpPr>
        <a:xfrm>
          <a:off x="0" y="0"/>
          <a:ext cx="0" cy="0"/>
          <a:chOff x="0" y="0"/>
          <a:chExt cx="0" cy="0"/>
        </a:xfrm>
      </p:grpSpPr>
      <p:cxnSp>
        <p:nvCxnSpPr>
          <p:cNvPr id="2" name="Straight Connector 1"/>
          <p:cNvCxnSpPr>
            <a:cxnSpLocks/>
          </p:cNvCxnSpPr>
          <p:nvPr userDrawn="1"/>
        </p:nvCxnSpPr>
        <p:spPr>
          <a:xfrm>
            <a:off x="7753350" y="4267289"/>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7924801" y="4152901"/>
            <a:ext cx="8820148" cy="715581"/>
          </a:xfrm>
          <a:prstGeom prst="rect">
            <a:avLst/>
          </a:prstGeom>
          <a:noFill/>
        </p:spPr>
        <p:txBody>
          <a:bodyPr wrap="square" rtlCol="0" anchor="ctr">
            <a:spAutoFit/>
          </a:bodyPr>
          <a:lstStyle>
            <a:lvl1pPr>
              <a:defRPr lang="uk-UA" sz="4500" b="1">
                <a:solidFill>
                  <a:srgbClr val="00B0F0"/>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Rectangle 9"/>
          <p:cNvSpPr/>
          <p:nvPr userDrawn="1"/>
        </p:nvSpPr>
        <p:spPr>
          <a:xfrm>
            <a:off x="0" y="0"/>
            <a:ext cx="7391397" cy="10287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12" name="Picture 11" descr="oril-logo-print-transparent-03.png">
            <a:extLst>
              <a:ext uri="{FF2B5EF4-FFF2-40B4-BE49-F238E27FC236}">
                <a16:creationId xmlns:a16="http://schemas.microsoft.com/office/drawing/2014/main" id="{52C49893-E37E-4C29-8E56-3341A8DE4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3248" y="9276818"/>
            <a:ext cx="2559601" cy="683679"/>
          </a:xfrm>
          <a:prstGeom prst="rect">
            <a:avLst/>
          </a:prstGeom>
        </p:spPr>
      </p:pic>
    </p:spTree>
    <p:extLst>
      <p:ext uri="{BB962C8B-B14F-4D97-AF65-F5344CB8AC3E}">
        <p14:creationId xmlns:p14="http://schemas.microsoft.com/office/powerpoint/2010/main" val="911171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pic>
        <p:nvPicPr>
          <p:cNvPr id="3" name="Picture 2" descr="oril-logo-print-transparent-01.png"/>
          <p:cNvPicPr>
            <a:picLocks noChangeAspect="1"/>
          </p:cNvPicPr>
          <p:nvPr userDrawn="1"/>
        </p:nvPicPr>
        <p:blipFill>
          <a:blip r:embed="rId2" cstate="screen">
            <a:alphaModFix amt="53000"/>
            <a:extLst>
              <a:ext uri="{28A0092B-C50C-407E-A947-70E740481C1C}">
                <a14:useLocalDpi xmlns:a14="http://schemas.microsoft.com/office/drawing/2010/main"/>
              </a:ext>
            </a:extLst>
          </a:blip>
          <a:stretch>
            <a:fillRect/>
          </a:stretch>
        </p:blipFill>
        <p:spPr>
          <a:xfrm>
            <a:off x="666575" y="9265849"/>
            <a:ext cx="2560798" cy="683999"/>
          </a:xfrm>
          <a:prstGeom prst="rect">
            <a:avLst/>
          </a:prstGeom>
        </p:spPr>
      </p:pic>
    </p:spTree>
    <p:extLst>
      <p:ext uri="{BB962C8B-B14F-4D97-AF65-F5344CB8AC3E}">
        <p14:creationId xmlns:p14="http://schemas.microsoft.com/office/powerpoint/2010/main" val="22675888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3894117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299" y="706500"/>
            <a:ext cx="10477499" cy="715581"/>
          </a:xfrm>
          <a:prstGeom prst="rect">
            <a:avLst/>
          </a:prstGeom>
          <a:noFill/>
        </p:spPr>
        <p:txBody>
          <a:bodyPr wrap="square" rtlCol="0" anchor="t">
            <a:spAutoFit/>
          </a:bodyPr>
          <a:lstStyle>
            <a:lvl1pPr>
              <a:defRPr lang="uk-UA" sz="4500" b="1">
                <a:solidFill>
                  <a:srgbClr val="00B0F0"/>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pic>
        <p:nvPicPr>
          <p:cNvPr id="3" name="Picture 2" descr="oril-logo-print-transparent-01.png"/>
          <p:cNvPicPr>
            <a:picLocks noChangeAspect="1"/>
          </p:cNvPicPr>
          <p:nvPr userDrawn="1"/>
        </p:nvPicPr>
        <p:blipFill>
          <a:blip r:embed="rId2" cstate="screen">
            <a:alphaModFix amt="53000"/>
            <a:extLst>
              <a:ext uri="{28A0092B-C50C-407E-A947-70E740481C1C}">
                <a14:useLocalDpi xmlns:a14="http://schemas.microsoft.com/office/drawing/2010/main"/>
              </a:ext>
            </a:extLst>
          </a:blip>
          <a:stretch>
            <a:fillRect/>
          </a:stretch>
        </p:blipFill>
        <p:spPr>
          <a:xfrm>
            <a:off x="666575" y="9265849"/>
            <a:ext cx="2560798" cy="683999"/>
          </a:xfrm>
          <a:prstGeom prst="rect">
            <a:avLst/>
          </a:prstGeom>
        </p:spPr>
      </p:pic>
      <p:cxnSp>
        <p:nvCxnSpPr>
          <p:cNvPr id="10" name="Straight Connector 9">
            <a:extLst>
              <a:ext uri="{FF2B5EF4-FFF2-40B4-BE49-F238E27FC236}">
                <a16:creationId xmlns:a16="http://schemas.microsoft.com/office/drawing/2014/main" id="{8508A974-9084-0040-8255-EA415E566F6E}"/>
              </a:ext>
            </a:extLst>
          </p:cNvPr>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8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7" name="Straight Connector 6"/>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950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userDrawn="1"/>
        </p:nvSpPr>
        <p:spPr>
          <a:xfrm>
            <a:off x="100584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7" name="Straight Connector 6"/>
          <p:cNvCxnSpPr/>
          <p:nvPr userDrawn="1"/>
        </p:nvCxnSpPr>
        <p:spPr>
          <a:xfrm>
            <a:off x="9886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693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3883521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3437340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1719676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DARK MIDDLE">
    <p:spTree>
      <p:nvGrpSpPr>
        <p:cNvPr id="1" name=""/>
        <p:cNvGrpSpPr/>
        <p:nvPr/>
      </p:nvGrpSpPr>
      <p:grpSpPr>
        <a:xfrm>
          <a:off x="0" y="0"/>
          <a:ext cx="0" cy="0"/>
          <a:chOff x="0" y="0"/>
          <a:chExt cx="0" cy="0"/>
        </a:xfrm>
      </p:grpSpPr>
      <p:cxnSp>
        <p:nvCxnSpPr>
          <p:cNvPr id="2" name="Straight Connector 1"/>
          <p:cNvCxnSpPr>
            <a:cxnSpLocks/>
          </p:cNvCxnSpPr>
          <p:nvPr userDrawn="1"/>
        </p:nvCxnSpPr>
        <p:spPr>
          <a:xfrm>
            <a:off x="7753350" y="4267289"/>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7924799" y="4152900"/>
            <a:ext cx="8820149" cy="715581"/>
          </a:xfrm>
          <a:prstGeom prst="rect">
            <a:avLst/>
          </a:prstGeom>
          <a:noFill/>
        </p:spPr>
        <p:txBody>
          <a:bodyPr wrap="square" rtlCol="0" anchor="ctr">
            <a:spAutoFit/>
          </a:bodyPr>
          <a:lstStyle>
            <a:lvl1pPr>
              <a:defRPr lang="uk-UA" sz="4500" b="1">
                <a:solidFill>
                  <a:srgbClr val="00B0F0"/>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Rectangle 9"/>
          <p:cNvSpPr/>
          <p:nvPr userDrawn="1"/>
        </p:nvSpPr>
        <p:spPr>
          <a:xfrm>
            <a:off x="0" y="0"/>
            <a:ext cx="7391396" cy="10287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12" name="Picture 11" descr="oril-logo-print-transparent-03.png">
            <a:extLst>
              <a:ext uri="{FF2B5EF4-FFF2-40B4-BE49-F238E27FC236}">
                <a16:creationId xmlns:a16="http://schemas.microsoft.com/office/drawing/2014/main" id="{52C49893-E37E-4C29-8E56-3341A8DE4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3249" y="9276817"/>
            <a:ext cx="2559600" cy="683679"/>
          </a:xfrm>
          <a:prstGeom prst="rect">
            <a:avLst/>
          </a:prstGeom>
        </p:spPr>
      </p:pic>
    </p:spTree>
    <p:extLst>
      <p:ext uri="{BB962C8B-B14F-4D97-AF65-F5344CB8AC3E}">
        <p14:creationId xmlns:p14="http://schemas.microsoft.com/office/powerpoint/2010/main" val="185939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pic>
        <p:nvPicPr>
          <p:cNvPr id="11" name="Picture Placeholder 4" descr="DNA-Strand-690x426.jpg">
            <a:extLst>
              <a:ext uri="{FF2B5EF4-FFF2-40B4-BE49-F238E27FC236}">
                <a16:creationId xmlns:a16="http://schemas.microsoft.com/office/drawing/2014/main" id="{A322E455-3595-45E3-A1BF-751986C1FA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8950" t="-2673" r="30833" b="-798"/>
          <a:stretch/>
        </p:blipFill>
        <p:spPr>
          <a:xfrm>
            <a:off x="0" y="-266700"/>
            <a:ext cx="7354957" cy="10644065"/>
          </a:xfrm>
          <a:prstGeom prst="rect">
            <a:avLst/>
          </a:prstGeom>
        </p:spPr>
      </p:pic>
      <p:cxnSp>
        <p:nvCxnSpPr>
          <p:cNvPr id="2" name="Straight Connector 1"/>
          <p:cNvCxnSpPr>
            <a:cxnSpLocks/>
          </p:cNvCxnSpPr>
          <p:nvPr userDrawn="1"/>
        </p:nvCxnSpPr>
        <p:spPr>
          <a:xfrm>
            <a:off x="7753350" y="4267289"/>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7924801" y="4427919"/>
            <a:ext cx="8820149" cy="715581"/>
          </a:xfrm>
          <a:prstGeom prst="rect">
            <a:avLst/>
          </a:prstGeom>
          <a:noFill/>
        </p:spPr>
        <p:txBody>
          <a:bodyPr wrap="square" rtlCol="0" anchor="ctr">
            <a:spAutoFit/>
          </a:bodyPr>
          <a:lstStyle>
            <a:lvl1pPr>
              <a:defRPr lang="uk-UA" sz="4500" b="1">
                <a:solidFill>
                  <a:srgbClr val="00B0F0"/>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pic>
        <p:nvPicPr>
          <p:cNvPr id="12" name="Picture 11" descr="oril-logo-print-transparent-03.png">
            <a:extLst>
              <a:ext uri="{FF2B5EF4-FFF2-40B4-BE49-F238E27FC236}">
                <a16:creationId xmlns:a16="http://schemas.microsoft.com/office/drawing/2014/main" id="{52C49893-E37E-4C29-8E56-3341A8DE43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249" y="9276817"/>
            <a:ext cx="2559600" cy="683679"/>
          </a:xfrm>
          <a:prstGeom prst="rect">
            <a:avLst/>
          </a:prstGeom>
        </p:spPr>
      </p:pic>
    </p:spTree>
    <p:extLst>
      <p:ext uri="{BB962C8B-B14F-4D97-AF65-F5344CB8AC3E}">
        <p14:creationId xmlns:p14="http://schemas.microsoft.com/office/powerpoint/2010/main" val="56751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4311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1701289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27774666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276759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Tree>
    <p:extLst>
      <p:ext uri="{BB962C8B-B14F-4D97-AF65-F5344CB8AC3E}">
        <p14:creationId xmlns:p14="http://schemas.microsoft.com/office/powerpoint/2010/main" val="2012564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3027971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4185215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40427790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42201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7" name="Straight Connector 6"/>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47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dirty="0">
                <a:solidFill>
                  <a:schemeClr val="bg1"/>
                </a:solidFill>
              </a:rPr>
              <a:t>your logo</a:t>
            </a:r>
            <a:endParaRPr lang="uk-UA" sz="2000" b="1" dirty="0">
              <a:solidFill>
                <a:schemeClr val="bg1"/>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bg1"/>
                </a:solidFill>
              </a:defRPr>
            </a:lvl1pPr>
          </a:lstStyle>
          <a:p>
            <a:r>
              <a:rPr lang="en-US"/>
              <a:t>page</a:t>
            </a:r>
          </a:p>
          <a:p>
            <a:r>
              <a:rPr lang="en-US"/>
              <a:t>0</a:t>
            </a:r>
            <a:fld id="{37D409AB-2201-4E18-8A34-C31753AD9B06}" type="slidenum">
              <a:rPr smtClean="0"/>
              <a:pPr/>
              <a:t>‹#›</a:t>
            </a:fld>
            <a:endParaRPr/>
          </a:p>
        </p:txBody>
      </p:sp>
    </p:spTree>
    <p:extLst>
      <p:ext uri="{BB962C8B-B14F-4D97-AF65-F5344CB8AC3E}">
        <p14:creationId xmlns:p14="http://schemas.microsoft.com/office/powerpoint/2010/main" val="20006388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userDrawn="1"/>
        </p:nvSpPr>
        <p:spPr>
          <a:xfrm>
            <a:off x="100584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7" name="Straight Connector 6"/>
          <p:cNvCxnSpPr/>
          <p:nvPr userDrawn="1"/>
        </p:nvCxnSpPr>
        <p:spPr>
          <a:xfrm>
            <a:off x="9886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9813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20993973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5292064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9622677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2200029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8746261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28968579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9123623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17627927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83062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456001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rgbClr val="0A091B"/>
              </a:solidFill>
              <a:latin typeface="Roboto"/>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7245645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rgbClr val="0A091B"/>
              </a:solidFill>
              <a:latin typeface="Roboto"/>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216160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rgbClr val="0A091B"/>
              </a:solidFill>
              <a:latin typeface="Roboto"/>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10105161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rgbClr val="0A091B"/>
              </a:solidFill>
              <a:latin typeface="Roboto"/>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6489562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rgbClr val="0A091B"/>
              </a:solidFill>
              <a:latin typeface="Roboto"/>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2132232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rgbClr val="0A091B"/>
              </a:solidFill>
              <a:latin typeface="Roboto"/>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30858083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Tree>
    <p:extLst>
      <p:ext uri="{BB962C8B-B14F-4D97-AF65-F5344CB8AC3E}">
        <p14:creationId xmlns:p14="http://schemas.microsoft.com/office/powerpoint/2010/main" val="38525713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267251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946220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03382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27647245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16513858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8489012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811444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rgbClr val="C0C0C8"/>
                </a:solidFill>
                <a:latin typeface="Roboto"/>
              </a:rPr>
              <a:t>your logo</a:t>
            </a:r>
            <a:endParaRPr lang="uk-UA" sz="2000" b="1">
              <a:solidFill>
                <a:srgbClr val="C0C0C8"/>
              </a:solidFill>
              <a:latin typeface="Roboto"/>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r>
              <a:rPr lang="en-US">
                <a:solidFill>
                  <a:srgbClr val="C0C0C8"/>
                </a:solidFill>
                <a:latin typeface="Roboto"/>
              </a:rPr>
              <a:t>page</a:t>
            </a:r>
          </a:p>
          <a:p>
            <a:r>
              <a:rPr lang="en-US">
                <a:solidFill>
                  <a:srgbClr val="C0C0C8"/>
                </a:solidFill>
                <a:latin typeface="Roboto"/>
              </a:rPr>
              <a:t>0</a:t>
            </a:r>
            <a:fld id="{37D409AB-2201-4E18-8A34-C31753AD9B06}" type="slidenum">
              <a:rPr>
                <a:solidFill>
                  <a:srgbClr val="C0C0C8"/>
                </a:solidFill>
                <a:latin typeface="Roboto"/>
              </a:rPr>
              <a:pPr/>
              <a:t>‹#›</a:t>
            </a:fld>
            <a:endParaRPr>
              <a:solidFill>
                <a:srgbClr val="C0C0C8"/>
              </a:solidFill>
              <a:latin typeface="Roboto"/>
            </a:endParaRPr>
          </a:p>
        </p:txBody>
      </p:sp>
    </p:spTree>
    <p:extLst>
      <p:ext uri="{BB962C8B-B14F-4D97-AF65-F5344CB8AC3E}">
        <p14:creationId xmlns:p14="http://schemas.microsoft.com/office/powerpoint/2010/main" val="1420652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092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706500"/>
            <a:ext cx="10477499" cy="715581"/>
          </a:xfrm>
          <a:prstGeom prst="rect">
            <a:avLst/>
          </a:prstGeom>
          <a:noFill/>
        </p:spPr>
        <p:txBody>
          <a:bodyPr wrap="square" rtlCol="0" anchor="t">
            <a:spAutoFit/>
          </a:bodyPr>
          <a:lstStyle>
            <a:lvl1pPr>
              <a:defRPr lang="uk-UA" sz="4500" b="1">
                <a:solidFill>
                  <a:srgbClr val="00B0F0"/>
                </a:solidFill>
                <a:latin typeface="+mn-lt"/>
                <a:ea typeface="Roboto Condensed" panose="02000000000000000000" pitchFamily="2" charset="0"/>
                <a:cs typeface="+mn-cs"/>
              </a:defRPr>
            </a:lvl1pPr>
          </a:lstStyle>
          <a:p>
            <a:pPr marL="0" lvl="0"/>
            <a:r>
              <a:rPr lang="en-US"/>
              <a:t>click to edit master title style</a:t>
            </a:r>
            <a:endParaRPr lang="uk-UA"/>
          </a:p>
        </p:txBody>
      </p:sp>
      <p:pic>
        <p:nvPicPr>
          <p:cNvPr id="3" name="Picture 2" descr="oril-logo-print-transparent-01.png"/>
          <p:cNvPicPr>
            <a:picLocks noChangeAspect="1"/>
          </p:cNvPicPr>
          <p:nvPr userDrawn="1"/>
        </p:nvPicPr>
        <p:blipFill>
          <a:blip r:embed="rId2" cstate="screen">
            <a:alphaModFix amt="53000"/>
            <a:extLst>
              <a:ext uri="{28A0092B-C50C-407E-A947-70E740481C1C}">
                <a14:useLocalDpi xmlns:a14="http://schemas.microsoft.com/office/drawing/2010/main"/>
              </a:ext>
            </a:extLst>
          </a:blip>
          <a:stretch>
            <a:fillRect/>
          </a:stretch>
        </p:blipFill>
        <p:spPr>
          <a:xfrm>
            <a:off x="666576" y="9265850"/>
            <a:ext cx="2560797" cy="683999"/>
          </a:xfrm>
          <a:prstGeom prst="rect">
            <a:avLst/>
          </a:prstGeom>
        </p:spPr>
      </p:pic>
    </p:spTree>
    <p:extLst>
      <p:ext uri="{BB962C8B-B14F-4D97-AF65-F5344CB8AC3E}">
        <p14:creationId xmlns:p14="http://schemas.microsoft.com/office/powerpoint/2010/main" val="22740316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1899160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1"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10916231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pic>
        <p:nvPicPr>
          <p:cNvPr id="11" name="Picture Placeholder 4" descr="DNA-Strand-690x426.jpg">
            <a:extLst>
              <a:ext uri="{FF2B5EF4-FFF2-40B4-BE49-F238E27FC236}">
                <a16:creationId xmlns:a16="http://schemas.microsoft.com/office/drawing/2014/main" id="{A322E455-3595-45E3-A1BF-751986C1FA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8950" t="-2673" r="30833" b="-798"/>
          <a:stretch/>
        </p:blipFill>
        <p:spPr>
          <a:xfrm>
            <a:off x="0" y="-266700"/>
            <a:ext cx="7354957" cy="10644065"/>
          </a:xfrm>
          <a:prstGeom prst="rect">
            <a:avLst/>
          </a:prstGeom>
        </p:spPr>
      </p:pic>
      <p:cxnSp>
        <p:nvCxnSpPr>
          <p:cNvPr id="2" name="Straight Connector 1"/>
          <p:cNvCxnSpPr>
            <a:cxnSpLocks/>
          </p:cNvCxnSpPr>
          <p:nvPr userDrawn="1"/>
        </p:nvCxnSpPr>
        <p:spPr>
          <a:xfrm>
            <a:off x="7753350" y="4267289"/>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7924803" y="4427920"/>
            <a:ext cx="8820148" cy="715581"/>
          </a:xfrm>
          <a:prstGeom prst="rect">
            <a:avLst/>
          </a:prstGeom>
          <a:noFill/>
        </p:spPr>
        <p:txBody>
          <a:bodyPr wrap="square" rtlCol="0" anchor="ctr">
            <a:spAutoFit/>
          </a:bodyPr>
          <a:lstStyle>
            <a:lvl1pPr>
              <a:defRPr lang="uk-UA" sz="4500" b="1">
                <a:solidFill>
                  <a:srgbClr val="00B0F0"/>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pic>
        <p:nvPicPr>
          <p:cNvPr id="12" name="Picture 11" descr="oril-logo-print-transparent-03.png">
            <a:extLst>
              <a:ext uri="{FF2B5EF4-FFF2-40B4-BE49-F238E27FC236}">
                <a16:creationId xmlns:a16="http://schemas.microsoft.com/office/drawing/2014/main" id="{52C49893-E37E-4C29-8E56-3341A8DE43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248" y="9276818"/>
            <a:ext cx="2559601" cy="683679"/>
          </a:xfrm>
          <a:prstGeom prst="rect">
            <a:avLst/>
          </a:prstGeom>
        </p:spPr>
      </p:pic>
    </p:spTree>
    <p:extLst>
      <p:ext uri="{BB962C8B-B14F-4D97-AF65-F5344CB8AC3E}">
        <p14:creationId xmlns:p14="http://schemas.microsoft.com/office/powerpoint/2010/main" val="426619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1"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bg1"/>
                </a:solidFill>
              </a:rPr>
              <a:t>your logo</a:t>
            </a:r>
            <a:endParaRPr lang="uk-UA" sz="2000" b="1">
              <a:solidFill>
                <a:schemeClr val="bg1"/>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bg1"/>
                </a:solidFill>
              </a:defRPr>
            </a:lvl1pPr>
          </a:lstStyle>
          <a:p>
            <a:r>
              <a:rPr lang="en-US"/>
              <a:t>page</a:t>
            </a:r>
          </a:p>
          <a:p>
            <a:r>
              <a:rPr lang="en-US"/>
              <a:t>0</a:t>
            </a:r>
            <a:fld id="{37D409AB-2201-4E18-8A34-C31753AD9B06}" type="slidenum">
              <a:rPr smtClean="0"/>
              <a:pPr/>
              <a:t>‹#›</a:t>
            </a:fld>
            <a:endParaRPr/>
          </a:p>
        </p:txBody>
      </p:sp>
    </p:spTree>
    <p:extLst>
      <p:ext uri="{BB962C8B-B14F-4D97-AF65-F5344CB8AC3E}">
        <p14:creationId xmlns:p14="http://schemas.microsoft.com/office/powerpoint/2010/main" val="41451282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1" y="0"/>
            <a:ext cx="18288000" cy="10287000"/>
          </a:xfrm>
          <a:prstGeom prst="rect">
            <a:avLst/>
          </a:prstGeom>
        </p:spPr>
        <p:txBody>
          <a:bodyPr/>
          <a:lstStyle/>
          <a:p>
            <a:endParaRPr lang="uk-UA"/>
          </a:p>
        </p:txBody>
      </p:sp>
    </p:spTree>
    <p:extLst>
      <p:ext uri="{BB962C8B-B14F-4D97-AF65-F5344CB8AC3E}">
        <p14:creationId xmlns:p14="http://schemas.microsoft.com/office/powerpoint/2010/main" val="9553988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5267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706500"/>
            <a:ext cx="10477499" cy="715581"/>
          </a:xfrm>
          <a:prstGeom prst="rect">
            <a:avLst/>
          </a:prstGeom>
          <a:noFill/>
        </p:spPr>
        <p:txBody>
          <a:bodyPr wrap="square" rtlCol="0" anchor="t">
            <a:spAutoFit/>
          </a:bodyPr>
          <a:lstStyle>
            <a:lvl1pPr>
              <a:defRPr lang="uk-UA" sz="4500" b="1">
                <a:solidFill>
                  <a:srgbClr val="00B0F0"/>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pic>
        <p:nvPicPr>
          <p:cNvPr id="3" name="Picture 2" descr="oril-logo-print-transparent-01.png"/>
          <p:cNvPicPr>
            <a:picLocks noChangeAspect="1"/>
          </p:cNvPicPr>
          <p:nvPr userDrawn="1"/>
        </p:nvPicPr>
        <p:blipFill>
          <a:blip r:embed="rId2" cstate="screen">
            <a:alphaModFix amt="53000"/>
            <a:extLst>
              <a:ext uri="{28A0092B-C50C-407E-A947-70E740481C1C}">
                <a14:useLocalDpi xmlns:a14="http://schemas.microsoft.com/office/drawing/2010/main"/>
              </a:ext>
            </a:extLst>
          </a:blip>
          <a:stretch>
            <a:fillRect/>
          </a:stretch>
        </p:blipFill>
        <p:spPr>
          <a:xfrm>
            <a:off x="666576" y="9265850"/>
            <a:ext cx="2560797" cy="683999"/>
          </a:xfrm>
          <a:prstGeom prst="rect">
            <a:avLst/>
          </a:prstGeom>
        </p:spPr>
      </p:pic>
    </p:spTree>
    <p:extLst>
      <p:ext uri="{BB962C8B-B14F-4D97-AF65-F5344CB8AC3E}">
        <p14:creationId xmlns:p14="http://schemas.microsoft.com/office/powerpoint/2010/main" val="36794256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3920190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1"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13771583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pic>
        <p:nvPicPr>
          <p:cNvPr id="11" name="Picture Placeholder 4" descr="DNA-Strand-690x426.jpg">
            <a:extLst>
              <a:ext uri="{FF2B5EF4-FFF2-40B4-BE49-F238E27FC236}">
                <a16:creationId xmlns:a16="http://schemas.microsoft.com/office/drawing/2014/main" id="{A322E455-3595-45E3-A1BF-751986C1FA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8950" t="-2673" r="30833" b="-798"/>
          <a:stretch/>
        </p:blipFill>
        <p:spPr>
          <a:xfrm>
            <a:off x="0" y="-266700"/>
            <a:ext cx="7354957" cy="10644065"/>
          </a:xfrm>
          <a:prstGeom prst="rect">
            <a:avLst/>
          </a:prstGeom>
        </p:spPr>
      </p:pic>
      <p:cxnSp>
        <p:nvCxnSpPr>
          <p:cNvPr id="2" name="Straight Connector 1"/>
          <p:cNvCxnSpPr>
            <a:cxnSpLocks/>
          </p:cNvCxnSpPr>
          <p:nvPr userDrawn="1"/>
        </p:nvCxnSpPr>
        <p:spPr>
          <a:xfrm>
            <a:off x="7753350" y="4267289"/>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7924803" y="4427920"/>
            <a:ext cx="8820148" cy="715581"/>
          </a:xfrm>
          <a:prstGeom prst="rect">
            <a:avLst/>
          </a:prstGeom>
          <a:noFill/>
        </p:spPr>
        <p:txBody>
          <a:bodyPr wrap="square" rtlCol="0" anchor="ctr">
            <a:spAutoFit/>
          </a:bodyPr>
          <a:lstStyle>
            <a:lvl1pPr>
              <a:defRPr lang="uk-UA" sz="4500" b="1">
                <a:solidFill>
                  <a:srgbClr val="00B0F0"/>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pic>
        <p:nvPicPr>
          <p:cNvPr id="12" name="Picture 11" descr="oril-logo-print-transparent-03.png">
            <a:extLst>
              <a:ext uri="{FF2B5EF4-FFF2-40B4-BE49-F238E27FC236}">
                <a16:creationId xmlns:a16="http://schemas.microsoft.com/office/drawing/2014/main" id="{52C49893-E37E-4C29-8E56-3341A8DE43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248" y="9276818"/>
            <a:ext cx="2559601" cy="683679"/>
          </a:xfrm>
          <a:prstGeom prst="rect">
            <a:avLst/>
          </a:prstGeom>
        </p:spPr>
      </p:pic>
    </p:spTree>
    <p:extLst>
      <p:ext uri="{BB962C8B-B14F-4D97-AF65-F5344CB8AC3E}">
        <p14:creationId xmlns:p14="http://schemas.microsoft.com/office/powerpoint/2010/main" val="17295098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1"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49"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299" y="9081407"/>
            <a:ext cx="1085850" cy="954107"/>
          </a:xfrm>
          <a:prstGeom prst="rect">
            <a:avLst/>
          </a:prstGeom>
          <a:noFill/>
        </p:spPr>
        <p:txBody>
          <a:bodyPr wrap="square" rtlCol="0">
            <a:spAutoFit/>
          </a:bodyPr>
          <a:lstStyle/>
          <a:p>
            <a:r>
              <a:rPr lang="en-US" sz="2800" b="1">
                <a:solidFill>
                  <a:schemeClr val="bg1"/>
                </a:solidFill>
              </a:rPr>
              <a:t>your logo</a:t>
            </a:r>
            <a:endParaRPr lang="uk-UA" sz="2000" b="1">
              <a:solidFill>
                <a:schemeClr val="bg1"/>
              </a:solidFill>
            </a:endParaRPr>
          </a:p>
        </p:txBody>
      </p:sp>
      <p:cxnSp>
        <p:nvCxnSpPr>
          <p:cNvPr id="5" name="Straight Connector 4"/>
          <p:cNvCxnSpPr/>
          <p:nvPr userDrawn="1"/>
        </p:nvCxnSpPr>
        <p:spPr>
          <a:xfrm>
            <a:off x="704849"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6"/>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2"/>
            <a:ext cx="5448301"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1" y="9072686"/>
            <a:ext cx="1733549" cy="954107"/>
          </a:xfrm>
          <a:prstGeom prst="rect">
            <a:avLst/>
          </a:prstGeom>
          <a:noFill/>
        </p:spPr>
        <p:txBody>
          <a:bodyPr wrap="square" rtlCol="0">
            <a:spAutoFit/>
          </a:bodyPr>
          <a:lstStyle>
            <a:lvl1pPr>
              <a:defRPr lang="uk-UA" sz="2800" b="1" smtClean="0">
                <a:solidFill>
                  <a:schemeClr val="bg1"/>
                </a:solidFill>
              </a:defRPr>
            </a:lvl1pPr>
          </a:lstStyle>
          <a:p>
            <a:r>
              <a:rPr lang="en-US"/>
              <a:t>page</a:t>
            </a:r>
          </a:p>
          <a:p>
            <a:r>
              <a:rPr lang="en-US"/>
              <a:t>0</a:t>
            </a:r>
            <a:fld id="{37D409AB-2201-4E18-8A34-C31753AD9B06}" type="slidenum">
              <a:rPr smtClean="0"/>
              <a:pPr/>
              <a:t>‹#›</a:t>
            </a:fld>
            <a:endParaRPr/>
          </a:p>
        </p:txBody>
      </p:sp>
    </p:spTree>
    <p:extLst>
      <p:ext uri="{BB962C8B-B14F-4D97-AF65-F5344CB8AC3E}">
        <p14:creationId xmlns:p14="http://schemas.microsoft.com/office/powerpoint/2010/main" val="10258696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1" y="0"/>
            <a:ext cx="18288000" cy="10287000"/>
          </a:xfrm>
          <a:prstGeom prst="rect">
            <a:avLst/>
          </a:prstGeom>
        </p:spPr>
        <p:txBody>
          <a:bodyPr/>
          <a:lstStyle/>
          <a:p>
            <a:endParaRPr lang="uk-UA"/>
          </a:p>
        </p:txBody>
      </p:sp>
    </p:spTree>
    <p:extLst>
      <p:ext uri="{BB962C8B-B14F-4D97-AF65-F5344CB8AC3E}">
        <p14:creationId xmlns:p14="http://schemas.microsoft.com/office/powerpoint/2010/main" val="12878713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51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4.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theme" Target="../theme/theme6.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E10F6FD-A741-AD44-B2C0-7D9F35EC92F4}"/>
              </a:ext>
            </a:extLst>
          </p:cNvPr>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46" r:id="rId7"/>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296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Lst>
  <p:hf hdr="0" ftr="0" dt="0"/>
  <p:txStyles>
    <p:titleStyle>
      <a:lvl1pPr algn="l" defTabSz="1371583"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5" indent="-342895" algn="l" defTabSz="1371583" rtl="0" eaLnBrk="1" latinLnBrk="0" hangingPunct="1">
        <a:lnSpc>
          <a:spcPct val="90000"/>
        </a:lnSpc>
        <a:spcBef>
          <a:spcPts val="1500"/>
        </a:spcBef>
        <a:buFont typeface="Arial" panose="020B0604020202020204" pitchFamily="34" charset="0"/>
        <a:buChar char="•"/>
        <a:defRPr sz="4199" kern="1200">
          <a:solidFill>
            <a:schemeClr val="tx1"/>
          </a:solidFill>
          <a:latin typeface="+mn-lt"/>
          <a:ea typeface="+mn-ea"/>
          <a:cs typeface="+mn-cs"/>
        </a:defRPr>
      </a:lvl1pPr>
      <a:lvl2pPr marL="1028688" indent="-342895" algn="l" defTabSz="1371583" rtl="0" eaLnBrk="1" latinLnBrk="0" hangingPunct="1">
        <a:lnSpc>
          <a:spcPct val="90000"/>
        </a:lnSpc>
        <a:spcBef>
          <a:spcPts val="750"/>
        </a:spcBef>
        <a:buFont typeface="Arial" panose="020B0604020202020204" pitchFamily="34" charset="0"/>
        <a:buChar char="•"/>
        <a:defRPr sz="3599" kern="1200">
          <a:solidFill>
            <a:schemeClr val="tx1"/>
          </a:solidFill>
          <a:latin typeface="+mn-lt"/>
          <a:ea typeface="+mn-ea"/>
          <a:cs typeface="+mn-cs"/>
        </a:defRPr>
      </a:lvl2pPr>
      <a:lvl3pPr marL="1714480" indent="-342895" algn="l" defTabSz="1371583" rtl="0" eaLnBrk="1" latinLnBrk="0" hangingPunct="1">
        <a:lnSpc>
          <a:spcPct val="90000"/>
        </a:lnSpc>
        <a:spcBef>
          <a:spcPts val="750"/>
        </a:spcBef>
        <a:buFont typeface="Arial" panose="020B0604020202020204" pitchFamily="34" charset="0"/>
        <a:buChar char="•"/>
        <a:defRPr sz="3001" kern="1200">
          <a:solidFill>
            <a:schemeClr val="tx1"/>
          </a:solidFill>
          <a:latin typeface="+mn-lt"/>
          <a:ea typeface="+mn-ea"/>
          <a:cs typeface="+mn-cs"/>
        </a:defRPr>
      </a:lvl3pPr>
      <a:lvl4pPr marL="2400270"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063"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855"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648"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438"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230"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83" rtl="0" eaLnBrk="1" latinLnBrk="0" hangingPunct="1">
        <a:defRPr sz="2700" kern="1200">
          <a:solidFill>
            <a:schemeClr val="tx1"/>
          </a:solidFill>
          <a:latin typeface="+mn-lt"/>
          <a:ea typeface="+mn-ea"/>
          <a:cs typeface="+mn-cs"/>
        </a:defRPr>
      </a:lvl1pPr>
      <a:lvl2pPr marL="685792" algn="l" defTabSz="1371583" rtl="0" eaLnBrk="1" latinLnBrk="0" hangingPunct="1">
        <a:defRPr sz="2700" kern="1200">
          <a:solidFill>
            <a:schemeClr val="tx1"/>
          </a:solidFill>
          <a:latin typeface="+mn-lt"/>
          <a:ea typeface="+mn-ea"/>
          <a:cs typeface="+mn-cs"/>
        </a:defRPr>
      </a:lvl2pPr>
      <a:lvl3pPr marL="1371583" algn="l" defTabSz="1371583" rtl="0" eaLnBrk="1" latinLnBrk="0" hangingPunct="1">
        <a:defRPr sz="2700" kern="1200">
          <a:solidFill>
            <a:schemeClr val="tx1"/>
          </a:solidFill>
          <a:latin typeface="+mn-lt"/>
          <a:ea typeface="+mn-ea"/>
          <a:cs typeface="+mn-cs"/>
        </a:defRPr>
      </a:lvl3pPr>
      <a:lvl4pPr marL="2057375" algn="l" defTabSz="1371583" rtl="0" eaLnBrk="1" latinLnBrk="0" hangingPunct="1">
        <a:defRPr sz="2700" kern="1200">
          <a:solidFill>
            <a:schemeClr val="tx1"/>
          </a:solidFill>
          <a:latin typeface="+mn-lt"/>
          <a:ea typeface="+mn-ea"/>
          <a:cs typeface="+mn-cs"/>
        </a:defRPr>
      </a:lvl4pPr>
      <a:lvl5pPr marL="2743168" algn="l" defTabSz="1371583" rtl="0" eaLnBrk="1" latinLnBrk="0" hangingPunct="1">
        <a:defRPr sz="2700" kern="1200">
          <a:solidFill>
            <a:schemeClr val="tx1"/>
          </a:solidFill>
          <a:latin typeface="+mn-lt"/>
          <a:ea typeface="+mn-ea"/>
          <a:cs typeface="+mn-cs"/>
        </a:defRPr>
      </a:lvl5pPr>
      <a:lvl6pPr marL="3428960" algn="l" defTabSz="1371583" rtl="0" eaLnBrk="1" latinLnBrk="0" hangingPunct="1">
        <a:defRPr sz="2700" kern="1200">
          <a:solidFill>
            <a:schemeClr val="tx1"/>
          </a:solidFill>
          <a:latin typeface="+mn-lt"/>
          <a:ea typeface="+mn-ea"/>
          <a:cs typeface="+mn-cs"/>
        </a:defRPr>
      </a:lvl6pPr>
      <a:lvl7pPr marL="4114750" algn="l" defTabSz="1371583" rtl="0" eaLnBrk="1" latinLnBrk="0" hangingPunct="1">
        <a:defRPr sz="2700" kern="1200">
          <a:solidFill>
            <a:schemeClr val="tx1"/>
          </a:solidFill>
          <a:latin typeface="+mn-lt"/>
          <a:ea typeface="+mn-ea"/>
          <a:cs typeface="+mn-cs"/>
        </a:defRPr>
      </a:lvl7pPr>
      <a:lvl8pPr marL="4800543" algn="l" defTabSz="1371583" rtl="0" eaLnBrk="1" latinLnBrk="0" hangingPunct="1">
        <a:defRPr sz="2700" kern="1200">
          <a:solidFill>
            <a:schemeClr val="tx1"/>
          </a:solidFill>
          <a:latin typeface="+mn-lt"/>
          <a:ea typeface="+mn-ea"/>
          <a:cs typeface="+mn-cs"/>
        </a:defRPr>
      </a:lvl8pPr>
      <a:lvl9pPr marL="5486335" algn="l" defTabSz="1371583"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32E37F0-0609-B74E-8E3E-B788202BB873}"/>
              </a:ext>
            </a:extLst>
          </p:cNvPr>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BF59932-584D-9146-9C72-6E4D84DA1D7F}"/>
              </a:ext>
            </a:extLst>
          </p:cNvPr>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26E0E9D-9D63-3A4F-84E6-5A590EB85F10}"/>
              </a:ext>
            </a:extLst>
          </p:cNvPr>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 id="2147483772" r:id="rId25"/>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49AFA08-4970-6346-A025-09DB2DF115F9}"/>
              </a:ext>
            </a:extLst>
          </p:cNvPr>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83148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11146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46049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Lst>
  <p:hf hdr="0" ftr="0" dt="0"/>
  <p:txStyles>
    <p:titleStyle>
      <a:lvl1pPr algn="l" defTabSz="1371583"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5" indent="-342895" algn="l" defTabSz="1371583" rtl="0" eaLnBrk="1" latinLnBrk="0" hangingPunct="1">
        <a:lnSpc>
          <a:spcPct val="90000"/>
        </a:lnSpc>
        <a:spcBef>
          <a:spcPts val="1500"/>
        </a:spcBef>
        <a:buFont typeface="Arial" panose="020B0604020202020204" pitchFamily="34" charset="0"/>
        <a:buChar char="•"/>
        <a:defRPr sz="4199" kern="1200">
          <a:solidFill>
            <a:schemeClr val="tx1"/>
          </a:solidFill>
          <a:latin typeface="+mn-lt"/>
          <a:ea typeface="+mn-ea"/>
          <a:cs typeface="+mn-cs"/>
        </a:defRPr>
      </a:lvl1pPr>
      <a:lvl2pPr marL="1028688" indent="-342895" algn="l" defTabSz="1371583" rtl="0" eaLnBrk="1" latinLnBrk="0" hangingPunct="1">
        <a:lnSpc>
          <a:spcPct val="90000"/>
        </a:lnSpc>
        <a:spcBef>
          <a:spcPts val="750"/>
        </a:spcBef>
        <a:buFont typeface="Arial" panose="020B0604020202020204" pitchFamily="34" charset="0"/>
        <a:buChar char="•"/>
        <a:defRPr sz="3599" kern="1200">
          <a:solidFill>
            <a:schemeClr val="tx1"/>
          </a:solidFill>
          <a:latin typeface="+mn-lt"/>
          <a:ea typeface="+mn-ea"/>
          <a:cs typeface="+mn-cs"/>
        </a:defRPr>
      </a:lvl2pPr>
      <a:lvl3pPr marL="1714480" indent="-342895" algn="l" defTabSz="1371583" rtl="0" eaLnBrk="1" latinLnBrk="0" hangingPunct="1">
        <a:lnSpc>
          <a:spcPct val="90000"/>
        </a:lnSpc>
        <a:spcBef>
          <a:spcPts val="750"/>
        </a:spcBef>
        <a:buFont typeface="Arial" panose="020B0604020202020204" pitchFamily="34" charset="0"/>
        <a:buChar char="•"/>
        <a:defRPr sz="3001" kern="1200">
          <a:solidFill>
            <a:schemeClr val="tx1"/>
          </a:solidFill>
          <a:latin typeface="+mn-lt"/>
          <a:ea typeface="+mn-ea"/>
          <a:cs typeface="+mn-cs"/>
        </a:defRPr>
      </a:lvl3pPr>
      <a:lvl4pPr marL="2400270"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063"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855"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648"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438"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230"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83" rtl="0" eaLnBrk="1" latinLnBrk="0" hangingPunct="1">
        <a:defRPr sz="2700" kern="1200">
          <a:solidFill>
            <a:schemeClr val="tx1"/>
          </a:solidFill>
          <a:latin typeface="+mn-lt"/>
          <a:ea typeface="+mn-ea"/>
          <a:cs typeface="+mn-cs"/>
        </a:defRPr>
      </a:lvl1pPr>
      <a:lvl2pPr marL="685792" algn="l" defTabSz="1371583" rtl="0" eaLnBrk="1" latinLnBrk="0" hangingPunct="1">
        <a:defRPr sz="2700" kern="1200">
          <a:solidFill>
            <a:schemeClr val="tx1"/>
          </a:solidFill>
          <a:latin typeface="+mn-lt"/>
          <a:ea typeface="+mn-ea"/>
          <a:cs typeface="+mn-cs"/>
        </a:defRPr>
      </a:lvl2pPr>
      <a:lvl3pPr marL="1371583" algn="l" defTabSz="1371583" rtl="0" eaLnBrk="1" latinLnBrk="0" hangingPunct="1">
        <a:defRPr sz="2700" kern="1200">
          <a:solidFill>
            <a:schemeClr val="tx1"/>
          </a:solidFill>
          <a:latin typeface="+mn-lt"/>
          <a:ea typeface="+mn-ea"/>
          <a:cs typeface="+mn-cs"/>
        </a:defRPr>
      </a:lvl3pPr>
      <a:lvl4pPr marL="2057375" algn="l" defTabSz="1371583" rtl="0" eaLnBrk="1" latinLnBrk="0" hangingPunct="1">
        <a:defRPr sz="2700" kern="1200">
          <a:solidFill>
            <a:schemeClr val="tx1"/>
          </a:solidFill>
          <a:latin typeface="+mn-lt"/>
          <a:ea typeface="+mn-ea"/>
          <a:cs typeface="+mn-cs"/>
        </a:defRPr>
      </a:lvl4pPr>
      <a:lvl5pPr marL="2743168" algn="l" defTabSz="1371583" rtl="0" eaLnBrk="1" latinLnBrk="0" hangingPunct="1">
        <a:defRPr sz="2700" kern="1200">
          <a:solidFill>
            <a:schemeClr val="tx1"/>
          </a:solidFill>
          <a:latin typeface="+mn-lt"/>
          <a:ea typeface="+mn-ea"/>
          <a:cs typeface="+mn-cs"/>
        </a:defRPr>
      </a:lvl5pPr>
      <a:lvl6pPr marL="3428960" algn="l" defTabSz="1371583" rtl="0" eaLnBrk="1" latinLnBrk="0" hangingPunct="1">
        <a:defRPr sz="2700" kern="1200">
          <a:solidFill>
            <a:schemeClr val="tx1"/>
          </a:solidFill>
          <a:latin typeface="+mn-lt"/>
          <a:ea typeface="+mn-ea"/>
          <a:cs typeface="+mn-cs"/>
        </a:defRPr>
      </a:lvl6pPr>
      <a:lvl7pPr marL="4114750" algn="l" defTabSz="1371583" rtl="0" eaLnBrk="1" latinLnBrk="0" hangingPunct="1">
        <a:defRPr sz="2700" kern="1200">
          <a:solidFill>
            <a:schemeClr val="tx1"/>
          </a:solidFill>
          <a:latin typeface="+mn-lt"/>
          <a:ea typeface="+mn-ea"/>
          <a:cs typeface="+mn-cs"/>
        </a:defRPr>
      </a:lvl7pPr>
      <a:lvl8pPr marL="4800543" algn="l" defTabSz="1371583" rtl="0" eaLnBrk="1" latinLnBrk="0" hangingPunct="1">
        <a:defRPr sz="2700" kern="1200">
          <a:solidFill>
            <a:schemeClr val="tx1"/>
          </a:solidFill>
          <a:latin typeface="+mn-lt"/>
          <a:ea typeface="+mn-ea"/>
          <a:cs typeface="+mn-cs"/>
        </a:defRPr>
      </a:lvl8pPr>
      <a:lvl9pPr marL="5486335" algn="l" defTabSz="1371583" rtl="0" eaLnBrk="1" latinLnBrk="0" hangingPunct="1">
        <a:defRPr sz="2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53005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Lst>
  <p:hf sldNum="0" hdr="0" dt="0"/>
  <p:txStyles>
    <p:titleStyle>
      <a:lvl1pPr algn="l" defTabSz="1371583"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5" indent="-342895" algn="l" defTabSz="1371583" rtl="0" eaLnBrk="1" latinLnBrk="0" hangingPunct="1">
        <a:lnSpc>
          <a:spcPct val="90000"/>
        </a:lnSpc>
        <a:spcBef>
          <a:spcPts val="1500"/>
        </a:spcBef>
        <a:buFont typeface="Arial" panose="020B0604020202020204" pitchFamily="34" charset="0"/>
        <a:buChar char="•"/>
        <a:defRPr sz="4199" kern="1200">
          <a:solidFill>
            <a:schemeClr val="tx1"/>
          </a:solidFill>
          <a:latin typeface="+mn-lt"/>
          <a:ea typeface="+mn-ea"/>
          <a:cs typeface="+mn-cs"/>
        </a:defRPr>
      </a:lvl1pPr>
      <a:lvl2pPr marL="1028688" indent="-342895" algn="l" defTabSz="1371583" rtl="0" eaLnBrk="1" latinLnBrk="0" hangingPunct="1">
        <a:lnSpc>
          <a:spcPct val="90000"/>
        </a:lnSpc>
        <a:spcBef>
          <a:spcPts val="750"/>
        </a:spcBef>
        <a:buFont typeface="Arial" panose="020B0604020202020204" pitchFamily="34" charset="0"/>
        <a:buChar char="•"/>
        <a:defRPr sz="3599" kern="1200">
          <a:solidFill>
            <a:schemeClr val="tx1"/>
          </a:solidFill>
          <a:latin typeface="+mn-lt"/>
          <a:ea typeface="+mn-ea"/>
          <a:cs typeface="+mn-cs"/>
        </a:defRPr>
      </a:lvl2pPr>
      <a:lvl3pPr marL="1714480" indent="-342895" algn="l" defTabSz="1371583" rtl="0" eaLnBrk="1" latinLnBrk="0" hangingPunct="1">
        <a:lnSpc>
          <a:spcPct val="90000"/>
        </a:lnSpc>
        <a:spcBef>
          <a:spcPts val="750"/>
        </a:spcBef>
        <a:buFont typeface="Arial" panose="020B0604020202020204" pitchFamily="34" charset="0"/>
        <a:buChar char="•"/>
        <a:defRPr sz="3001" kern="1200">
          <a:solidFill>
            <a:schemeClr val="tx1"/>
          </a:solidFill>
          <a:latin typeface="+mn-lt"/>
          <a:ea typeface="+mn-ea"/>
          <a:cs typeface="+mn-cs"/>
        </a:defRPr>
      </a:lvl3pPr>
      <a:lvl4pPr marL="2400270"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063"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855"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648"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438"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230"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83" rtl="0" eaLnBrk="1" latinLnBrk="0" hangingPunct="1">
        <a:defRPr sz="2700" kern="1200">
          <a:solidFill>
            <a:schemeClr val="tx1"/>
          </a:solidFill>
          <a:latin typeface="+mn-lt"/>
          <a:ea typeface="+mn-ea"/>
          <a:cs typeface="+mn-cs"/>
        </a:defRPr>
      </a:lvl1pPr>
      <a:lvl2pPr marL="685792" algn="l" defTabSz="1371583" rtl="0" eaLnBrk="1" latinLnBrk="0" hangingPunct="1">
        <a:defRPr sz="2700" kern="1200">
          <a:solidFill>
            <a:schemeClr val="tx1"/>
          </a:solidFill>
          <a:latin typeface="+mn-lt"/>
          <a:ea typeface="+mn-ea"/>
          <a:cs typeface="+mn-cs"/>
        </a:defRPr>
      </a:lvl2pPr>
      <a:lvl3pPr marL="1371583" algn="l" defTabSz="1371583" rtl="0" eaLnBrk="1" latinLnBrk="0" hangingPunct="1">
        <a:defRPr sz="2700" kern="1200">
          <a:solidFill>
            <a:schemeClr val="tx1"/>
          </a:solidFill>
          <a:latin typeface="+mn-lt"/>
          <a:ea typeface="+mn-ea"/>
          <a:cs typeface="+mn-cs"/>
        </a:defRPr>
      </a:lvl3pPr>
      <a:lvl4pPr marL="2057375" algn="l" defTabSz="1371583" rtl="0" eaLnBrk="1" latinLnBrk="0" hangingPunct="1">
        <a:defRPr sz="2700" kern="1200">
          <a:solidFill>
            <a:schemeClr val="tx1"/>
          </a:solidFill>
          <a:latin typeface="+mn-lt"/>
          <a:ea typeface="+mn-ea"/>
          <a:cs typeface="+mn-cs"/>
        </a:defRPr>
      </a:lvl4pPr>
      <a:lvl5pPr marL="2743168" algn="l" defTabSz="1371583" rtl="0" eaLnBrk="1" latinLnBrk="0" hangingPunct="1">
        <a:defRPr sz="2700" kern="1200">
          <a:solidFill>
            <a:schemeClr val="tx1"/>
          </a:solidFill>
          <a:latin typeface="+mn-lt"/>
          <a:ea typeface="+mn-ea"/>
          <a:cs typeface="+mn-cs"/>
        </a:defRPr>
      </a:lvl5pPr>
      <a:lvl6pPr marL="3428960" algn="l" defTabSz="1371583" rtl="0" eaLnBrk="1" latinLnBrk="0" hangingPunct="1">
        <a:defRPr sz="2700" kern="1200">
          <a:solidFill>
            <a:schemeClr val="tx1"/>
          </a:solidFill>
          <a:latin typeface="+mn-lt"/>
          <a:ea typeface="+mn-ea"/>
          <a:cs typeface="+mn-cs"/>
        </a:defRPr>
      </a:lvl6pPr>
      <a:lvl7pPr marL="4114750" algn="l" defTabSz="1371583" rtl="0" eaLnBrk="1" latinLnBrk="0" hangingPunct="1">
        <a:defRPr sz="2700" kern="1200">
          <a:solidFill>
            <a:schemeClr val="tx1"/>
          </a:solidFill>
          <a:latin typeface="+mn-lt"/>
          <a:ea typeface="+mn-ea"/>
          <a:cs typeface="+mn-cs"/>
        </a:defRPr>
      </a:lvl7pPr>
      <a:lvl8pPr marL="4800543" algn="l" defTabSz="1371583" rtl="0" eaLnBrk="1" latinLnBrk="0" hangingPunct="1">
        <a:defRPr sz="2700" kern="1200">
          <a:solidFill>
            <a:schemeClr val="tx1"/>
          </a:solidFill>
          <a:latin typeface="+mn-lt"/>
          <a:ea typeface="+mn-ea"/>
          <a:cs typeface="+mn-cs"/>
        </a:defRPr>
      </a:lvl8pPr>
      <a:lvl9pPr marL="5486335" algn="l" defTabSz="1371583" rtl="0" eaLnBrk="1" latinLnBrk="0" hangingPunct="1">
        <a:defRPr sz="2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389774"/>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Lst>
  <p:hf sldNum="0" hdr="0" dt="0"/>
  <p:txStyles>
    <p:titleStyle>
      <a:lvl1pPr algn="l" defTabSz="1371583"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5" indent="-342895" algn="l" defTabSz="1371583" rtl="0" eaLnBrk="1" latinLnBrk="0" hangingPunct="1">
        <a:lnSpc>
          <a:spcPct val="90000"/>
        </a:lnSpc>
        <a:spcBef>
          <a:spcPts val="1500"/>
        </a:spcBef>
        <a:buFont typeface="Arial" panose="020B0604020202020204" pitchFamily="34" charset="0"/>
        <a:buChar char="•"/>
        <a:defRPr sz="4199" kern="1200">
          <a:solidFill>
            <a:schemeClr val="tx1"/>
          </a:solidFill>
          <a:latin typeface="+mn-lt"/>
          <a:ea typeface="+mn-ea"/>
          <a:cs typeface="+mn-cs"/>
        </a:defRPr>
      </a:lvl1pPr>
      <a:lvl2pPr marL="1028688" indent="-342895" algn="l" defTabSz="1371583" rtl="0" eaLnBrk="1" latinLnBrk="0" hangingPunct="1">
        <a:lnSpc>
          <a:spcPct val="90000"/>
        </a:lnSpc>
        <a:spcBef>
          <a:spcPts val="750"/>
        </a:spcBef>
        <a:buFont typeface="Arial" panose="020B0604020202020204" pitchFamily="34" charset="0"/>
        <a:buChar char="•"/>
        <a:defRPr sz="3599" kern="1200">
          <a:solidFill>
            <a:schemeClr val="tx1"/>
          </a:solidFill>
          <a:latin typeface="+mn-lt"/>
          <a:ea typeface="+mn-ea"/>
          <a:cs typeface="+mn-cs"/>
        </a:defRPr>
      </a:lvl2pPr>
      <a:lvl3pPr marL="1714480" indent="-342895" algn="l" defTabSz="1371583" rtl="0" eaLnBrk="1" latinLnBrk="0" hangingPunct="1">
        <a:lnSpc>
          <a:spcPct val="90000"/>
        </a:lnSpc>
        <a:spcBef>
          <a:spcPts val="750"/>
        </a:spcBef>
        <a:buFont typeface="Arial" panose="020B0604020202020204" pitchFamily="34" charset="0"/>
        <a:buChar char="•"/>
        <a:defRPr sz="3001" kern="1200">
          <a:solidFill>
            <a:schemeClr val="tx1"/>
          </a:solidFill>
          <a:latin typeface="+mn-lt"/>
          <a:ea typeface="+mn-ea"/>
          <a:cs typeface="+mn-cs"/>
        </a:defRPr>
      </a:lvl3pPr>
      <a:lvl4pPr marL="2400270"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063"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855"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648"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438"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230" indent="-342895" algn="l" defTabSz="1371583"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83" rtl="0" eaLnBrk="1" latinLnBrk="0" hangingPunct="1">
        <a:defRPr sz="2700" kern="1200">
          <a:solidFill>
            <a:schemeClr val="tx1"/>
          </a:solidFill>
          <a:latin typeface="+mn-lt"/>
          <a:ea typeface="+mn-ea"/>
          <a:cs typeface="+mn-cs"/>
        </a:defRPr>
      </a:lvl1pPr>
      <a:lvl2pPr marL="685792" algn="l" defTabSz="1371583" rtl="0" eaLnBrk="1" latinLnBrk="0" hangingPunct="1">
        <a:defRPr sz="2700" kern="1200">
          <a:solidFill>
            <a:schemeClr val="tx1"/>
          </a:solidFill>
          <a:latin typeface="+mn-lt"/>
          <a:ea typeface="+mn-ea"/>
          <a:cs typeface="+mn-cs"/>
        </a:defRPr>
      </a:lvl2pPr>
      <a:lvl3pPr marL="1371583" algn="l" defTabSz="1371583" rtl="0" eaLnBrk="1" latinLnBrk="0" hangingPunct="1">
        <a:defRPr sz="2700" kern="1200">
          <a:solidFill>
            <a:schemeClr val="tx1"/>
          </a:solidFill>
          <a:latin typeface="+mn-lt"/>
          <a:ea typeface="+mn-ea"/>
          <a:cs typeface="+mn-cs"/>
        </a:defRPr>
      </a:lvl3pPr>
      <a:lvl4pPr marL="2057375" algn="l" defTabSz="1371583" rtl="0" eaLnBrk="1" latinLnBrk="0" hangingPunct="1">
        <a:defRPr sz="2700" kern="1200">
          <a:solidFill>
            <a:schemeClr val="tx1"/>
          </a:solidFill>
          <a:latin typeface="+mn-lt"/>
          <a:ea typeface="+mn-ea"/>
          <a:cs typeface="+mn-cs"/>
        </a:defRPr>
      </a:lvl4pPr>
      <a:lvl5pPr marL="2743168" algn="l" defTabSz="1371583" rtl="0" eaLnBrk="1" latinLnBrk="0" hangingPunct="1">
        <a:defRPr sz="2700" kern="1200">
          <a:solidFill>
            <a:schemeClr val="tx1"/>
          </a:solidFill>
          <a:latin typeface="+mn-lt"/>
          <a:ea typeface="+mn-ea"/>
          <a:cs typeface="+mn-cs"/>
        </a:defRPr>
      </a:lvl5pPr>
      <a:lvl6pPr marL="3428960" algn="l" defTabSz="1371583" rtl="0" eaLnBrk="1" latinLnBrk="0" hangingPunct="1">
        <a:defRPr sz="2700" kern="1200">
          <a:solidFill>
            <a:schemeClr val="tx1"/>
          </a:solidFill>
          <a:latin typeface="+mn-lt"/>
          <a:ea typeface="+mn-ea"/>
          <a:cs typeface="+mn-cs"/>
        </a:defRPr>
      </a:lvl6pPr>
      <a:lvl7pPr marL="4114750" algn="l" defTabSz="1371583" rtl="0" eaLnBrk="1" latinLnBrk="0" hangingPunct="1">
        <a:defRPr sz="2700" kern="1200">
          <a:solidFill>
            <a:schemeClr val="tx1"/>
          </a:solidFill>
          <a:latin typeface="+mn-lt"/>
          <a:ea typeface="+mn-ea"/>
          <a:cs typeface="+mn-cs"/>
        </a:defRPr>
      </a:lvl7pPr>
      <a:lvl8pPr marL="4800543" algn="l" defTabSz="1371583" rtl="0" eaLnBrk="1" latinLnBrk="0" hangingPunct="1">
        <a:defRPr sz="2700" kern="1200">
          <a:solidFill>
            <a:schemeClr val="tx1"/>
          </a:solidFill>
          <a:latin typeface="+mn-lt"/>
          <a:ea typeface="+mn-ea"/>
          <a:cs typeface="+mn-cs"/>
        </a:defRPr>
      </a:lvl8pPr>
      <a:lvl9pPr marL="5486335" algn="l" defTabSz="1371583"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6.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8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hyperlink" Target="https://www.petermac.org/" TargetMode="External"/><Relationship Id="rId13" Type="http://schemas.openxmlformats.org/officeDocument/2006/relationships/hyperlink" Target="https://www.tri.edu.au/translational-research-institute-australia" TargetMode="External"/><Relationship Id="rId3" Type="http://schemas.openxmlformats.org/officeDocument/2006/relationships/hyperlink" Target="https://charnwood-molecular.com/" TargetMode="External"/><Relationship Id="rId7" Type="http://schemas.openxmlformats.org/officeDocument/2006/relationships/hyperlink" Target="https://www.microbialscreening.com/" TargetMode="External"/><Relationship Id="rId12" Type="http://schemas.openxmlformats.org/officeDocument/2006/relationships/hyperlink" Target="https://www.tetraq.com.au/" TargetMode="External"/><Relationship Id="rId2" Type="http://schemas.openxmlformats.org/officeDocument/2006/relationships/notesSlide" Target="../notesSlides/notesSlide13.xml"/><Relationship Id="rId1" Type="http://schemas.openxmlformats.org/officeDocument/2006/relationships/slideLayout" Target="../slideLayouts/slideLayout86.xml"/><Relationship Id="rId6" Type="http://schemas.openxmlformats.org/officeDocument/2006/relationships/hyperlink" Target="https://www.keystonenano.com/" TargetMode="External"/><Relationship Id="rId11" Type="http://schemas.openxmlformats.org/officeDocument/2006/relationships/hyperlink" Target="https://www.scu.edu.au/southern-cross-plant-science/" TargetMode="External"/><Relationship Id="rId5" Type="http://schemas.openxmlformats.org/officeDocument/2006/relationships/hyperlink" Target="https://www.glycosyn.com/" TargetMode="External"/><Relationship Id="rId10" Type="http://schemas.openxmlformats.org/officeDocument/2006/relationships/hyperlink" Target="https://www.contractpharma.com/csd/profile/quotient-bioresearch-ltd-" TargetMode="External"/><Relationship Id="rId4" Type="http://schemas.openxmlformats.org/officeDocument/2006/relationships/hyperlink" Target="https://di.uq.edu.au/" TargetMode="External"/><Relationship Id="rId9" Type="http://schemas.openxmlformats.org/officeDocument/2006/relationships/hyperlink" Target="https://www.qimrberghofer.edu.au/" TargetMode="External"/><Relationship Id="rId14" Type="http://schemas.openxmlformats.org/officeDocument/2006/relationships/hyperlink" Target="http://vivopharm.com.a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philip.marshall@oril.com.a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oril.com.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openclipart.org/detail/1733/world-map-by-molumen-173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1.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NA-Strand-690x426.jpg"/>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4" name="Rectangle 3"/>
          <p:cNvSpPr/>
          <p:nvPr/>
        </p:nvSpPr>
        <p:spPr>
          <a:xfrm>
            <a:off x="0" y="38100"/>
            <a:ext cx="6400800" cy="10287000"/>
          </a:xfrm>
          <a:prstGeom prst="rect">
            <a:avLst/>
          </a:prstGeom>
          <a:solidFill>
            <a:schemeClr val="tx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6" name="Rectangle 5"/>
          <p:cNvSpPr/>
          <p:nvPr/>
        </p:nvSpPr>
        <p:spPr>
          <a:xfrm>
            <a:off x="210479" y="8782556"/>
            <a:ext cx="4186146" cy="1015663"/>
          </a:xfrm>
          <a:prstGeom prst="rect">
            <a:avLst/>
          </a:prstGeom>
        </p:spPr>
        <p:txBody>
          <a:bodyPr wrap="none">
            <a:spAutoFit/>
          </a:bodyPr>
          <a:lstStyle/>
          <a:p>
            <a:r>
              <a:rPr lang="en-AU" sz="3600" dirty="0">
                <a:solidFill>
                  <a:schemeClr val="bg1"/>
                </a:solidFill>
              </a:rPr>
              <a:t>Dr Philip A Marshall</a:t>
            </a:r>
          </a:p>
          <a:p>
            <a:r>
              <a:rPr lang="en-AU" sz="2400" dirty="0">
                <a:solidFill>
                  <a:schemeClr val="bg1"/>
                </a:solidFill>
              </a:rPr>
              <a:t>Chief Executive Officer</a:t>
            </a:r>
          </a:p>
        </p:txBody>
      </p:sp>
      <p:pic>
        <p:nvPicPr>
          <p:cNvPr id="17" name="Picture 16" descr="oril-logo-print-transparent-0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114300"/>
            <a:ext cx="6561495" cy="1752600"/>
          </a:xfrm>
          <a:prstGeom prst="rect">
            <a:avLst/>
          </a:prstGeom>
        </p:spPr>
      </p:pic>
      <p:sp>
        <p:nvSpPr>
          <p:cNvPr id="2" name="TextBox 1"/>
          <p:cNvSpPr txBox="1"/>
          <p:nvPr/>
        </p:nvSpPr>
        <p:spPr>
          <a:xfrm>
            <a:off x="152400" y="1981200"/>
            <a:ext cx="10668000" cy="2923877"/>
          </a:xfrm>
          <a:prstGeom prst="rect">
            <a:avLst/>
          </a:prstGeom>
          <a:noFill/>
        </p:spPr>
        <p:txBody>
          <a:bodyPr wrap="square" rtlCol="0">
            <a:spAutoFit/>
          </a:bodyPr>
          <a:lstStyle/>
          <a:p>
            <a:r>
              <a:rPr lang="en-AU" sz="4800" b="1" dirty="0">
                <a:solidFill>
                  <a:schemeClr val="bg2"/>
                </a:solidFill>
              </a:rPr>
              <a:t>An Innovative, Game-changing Approach to Cancer Therapeutics: Succeeding Where Others Have Failed</a:t>
            </a:r>
          </a:p>
          <a:p>
            <a:endParaRPr lang="en-AU" sz="800" dirty="0">
              <a:solidFill>
                <a:srgbClr val="F2F2F5"/>
              </a:solidFill>
            </a:endParaRPr>
          </a:p>
          <a:p>
            <a:r>
              <a:rPr lang="en-AU" sz="3200" dirty="0">
                <a:solidFill>
                  <a:srgbClr val="F2F2F5"/>
                </a:solidFill>
              </a:rPr>
              <a:t>February 2022</a:t>
            </a:r>
          </a:p>
        </p:txBody>
      </p:sp>
    </p:spTree>
    <p:extLst>
      <p:ext uri="{BB962C8B-B14F-4D97-AF65-F5344CB8AC3E}">
        <p14:creationId xmlns:p14="http://schemas.microsoft.com/office/powerpoint/2010/main" val="150650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688F72-BA08-42FC-98BD-3D4F479F2A50}"/>
              </a:ext>
            </a:extLst>
          </p:cNvPr>
          <p:cNvSpPr/>
          <p:nvPr/>
        </p:nvSpPr>
        <p:spPr>
          <a:xfrm>
            <a:off x="304800" y="3009900"/>
            <a:ext cx="6172200" cy="4908486"/>
          </a:xfrm>
          <a:prstGeom prst="rect">
            <a:avLst/>
          </a:prstGeom>
        </p:spPr>
        <p:txBody>
          <a:bodyPr vert="horz" lIns="91440" tIns="45720" rIns="91440" bIns="45720" rtlCol="0" anchor="t">
            <a:normAutofit/>
          </a:bodyPr>
          <a:lstStyle/>
          <a:p>
            <a:pPr marL="457195" marR="0" lvl="0" indent="0" defTabSz="914390" rtl="0" eaLnBrk="1" fontAlgn="auto" latinLnBrk="0" hangingPunct="1">
              <a:lnSpc>
                <a:spcPct val="150000"/>
              </a:lnSpc>
              <a:spcBef>
                <a:spcPts val="0"/>
              </a:spcBef>
              <a:spcAft>
                <a:spcPts val="600"/>
              </a:spcAft>
              <a:buClr>
                <a:srgbClr val="00B0F0"/>
              </a:buClr>
              <a:buSzTx/>
              <a:buFontTx/>
              <a:buNone/>
              <a:tabLst/>
              <a:defRPr/>
            </a:pPr>
            <a:r>
              <a:rPr kumimoji="0" lang="en-US" sz="2600" b="1" i="1" u="none" strike="noStrike" kern="1200" cap="none" spc="0" normalizeH="0" baseline="0" noProof="0" dirty="0">
                <a:ln>
                  <a:noFill/>
                </a:ln>
                <a:solidFill>
                  <a:srgbClr val="00B0F0"/>
                </a:solidFill>
                <a:effectLst/>
                <a:uLnTx/>
                <a:uFillTx/>
                <a:latin typeface="Roboto"/>
                <a:ea typeface="DengXian"/>
                <a:cs typeface="+mn-cs"/>
              </a:rPr>
              <a:t>IP is 100% owned by ORIL </a:t>
            </a:r>
          </a:p>
          <a:p>
            <a:pPr marL="457195" marR="0" lvl="0" indent="0" defTabSz="914390" rtl="0" eaLnBrk="1" fontAlgn="auto" latinLnBrk="0" hangingPunct="1">
              <a:spcBef>
                <a:spcPts val="0"/>
              </a:spcBef>
              <a:spcAft>
                <a:spcPts val="600"/>
              </a:spcAft>
              <a:buClr>
                <a:srgbClr val="00B0F0"/>
              </a:buClr>
              <a:buSzTx/>
              <a:buFontTx/>
              <a:buNone/>
              <a:tabLst/>
              <a:defRPr/>
            </a:pPr>
            <a:r>
              <a:rPr kumimoji="0" lang="en-US" sz="3500" b="1" i="0" u="none" strike="noStrike" kern="1200" cap="none" spc="0" normalizeH="0" baseline="0" noProof="0" dirty="0">
                <a:ln>
                  <a:noFill/>
                </a:ln>
                <a:solidFill>
                  <a:srgbClr val="001E5F"/>
                </a:solidFill>
                <a:effectLst/>
                <a:uLnTx/>
                <a:uFillTx/>
                <a:latin typeface="Roboto"/>
                <a:ea typeface="DengXian"/>
                <a:cs typeface="+mn-cs"/>
              </a:rPr>
              <a:t>→</a:t>
            </a:r>
            <a:r>
              <a:rPr kumimoji="0" lang="en-US" sz="2600" b="0" i="0" u="none" strike="noStrike" kern="1200" cap="none" spc="0" normalizeH="0" baseline="0" noProof="0" dirty="0">
                <a:ln>
                  <a:noFill/>
                </a:ln>
                <a:solidFill>
                  <a:srgbClr val="0A091B"/>
                </a:solidFill>
                <a:effectLst/>
                <a:uLnTx/>
                <a:uFillTx/>
                <a:latin typeface="Roboto"/>
                <a:ea typeface="DengXian"/>
                <a:cs typeface="+mn-cs"/>
              </a:rPr>
              <a:t> facilitates </a:t>
            </a:r>
            <a:r>
              <a:rPr kumimoji="0" lang="en-US" sz="2600" b="1" i="1" u="none" strike="noStrike" kern="1200" cap="none" spc="0" normalizeH="0" baseline="0" noProof="0" dirty="0">
                <a:ln>
                  <a:noFill/>
                </a:ln>
                <a:solidFill>
                  <a:srgbClr val="00B0F0"/>
                </a:solidFill>
                <a:effectLst/>
                <a:uLnTx/>
                <a:uFillTx/>
                <a:latin typeface="Roboto"/>
                <a:ea typeface="DengXian"/>
                <a:cs typeface="+mn-cs"/>
              </a:rPr>
              <a:t>exclusivity</a:t>
            </a:r>
          </a:p>
          <a:p>
            <a:pPr marL="457195" marR="0" lvl="0" indent="0" defTabSz="914390" rtl="0" eaLnBrk="1" fontAlgn="auto" latinLnBrk="0" hangingPunct="1">
              <a:spcBef>
                <a:spcPts val="0"/>
              </a:spcBef>
              <a:spcAft>
                <a:spcPts val="600"/>
              </a:spcAft>
              <a:buClr>
                <a:srgbClr val="00B0F0"/>
              </a:buClr>
              <a:buSzTx/>
              <a:buFontTx/>
              <a:buNone/>
              <a:tabLst/>
              <a:defRPr/>
            </a:pPr>
            <a:endParaRPr kumimoji="0" lang="en-US" sz="2600" b="1" i="0" u="none" strike="noStrike" kern="1200" cap="none" spc="0" normalizeH="0" baseline="0" noProof="0" dirty="0">
              <a:ln>
                <a:noFill/>
              </a:ln>
              <a:solidFill>
                <a:srgbClr val="002060"/>
              </a:solidFill>
              <a:effectLst/>
              <a:uLnTx/>
              <a:uFillTx/>
              <a:latin typeface="Roboto"/>
              <a:ea typeface="DengXian"/>
              <a:cs typeface="+mn-cs"/>
            </a:endParaRPr>
          </a:p>
          <a:p>
            <a:pPr marL="457195" marR="0" lvl="0" indent="0" defTabSz="914390" rtl="0" eaLnBrk="1" fontAlgn="auto" latinLnBrk="0" hangingPunct="1">
              <a:lnSpc>
                <a:spcPct val="110000"/>
              </a:lnSpc>
              <a:spcBef>
                <a:spcPts val="0"/>
              </a:spcBef>
              <a:spcAft>
                <a:spcPts val="600"/>
              </a:spcAft>
              <a:buClr>
                <a:srgbClr val="00B0F0"/>
              </a:buClr>
              <a:buSzTx/>
              <a:buFontTx/>
              <a:buNone/>
              <a:tabLst/>
              <a:defRPr/>
            </a:pPr>
            <a:r>
              <a:rPr kumimoji="0" lang="en-US" sz="2600" b="0" i="0" u="none" strike="noStrike" kern="1200" cap="none" spc="0" normalizeH="0" baseline="0" noProof="0" dirty="0">
                <a:ln>
                  <a:noFill/>
                </a:ln>
                <a:solidFill>
                  <a:srgbClr val="0A091B"/>
                </a:solidFill>
                <a:effectLst/>
                <a:uLnTx/>
                <a:uFillTx/>
                <a:latin typeface="Roboto"/>
                <a:ea typeface="DengXian"/>
                <a:cs typeface="+mn-cs"/>
              </a:rPr>
              <a:t>New patents further strengthen the </a:t>
            </a:r>
            <a:r>
              <a:rPr kumimoji="0" lang="en-US" sz="2600" b="1" i="1" u="none" strike="noStrike" kern="1200" cap="none" spc="0" normalizeH="0" baseline="0" noProof="0" dirty="0">
                <a:ln>
                  <a:noFill/>
                </a:ln>
                <a:solidFill>
                  <a:srgbClr val="00B0F0"/>
                </a:solidFill>
                <a:effectLst/>
                <a:uLnTx/>
                <a:uFillTx/>
                <a:latin typeface="Roboto"/>
                <a:ea typeface="DengXian"/>
                <a:cs typeface="+mn-cs"/>
              </a:rPr>
              <a:t>robust commercial exclusivity</a:t>
            </a:r>
            <a:r>
              <a:rPr kumimoji="0" lang="en-US" sz="2600" b="0" i="1" u="none" strike="noStrike" kern="1200" cap="none" spc="0" normalizeH="0" baseline="0" noProof="0" dirty="0">
                <a:ln>
                  <a:noFill/>
                </a:ln>
                <a:solidFill>
                  <a:srgbClr val="00B0F0"/>
                </a:solidFill>
                <a:effectLst/>
                <a:uLnTx/>
                <a:uFillTx/>
                <a:latin typeface="Roboto"/>
                <a:ea typeface="DengXian"/>
                <a:cs typeface="+mn-cs"/>
              </a:rPr>
              <a:t> </a:t>
            </a:r>
            <a:r>
              <a:rPr kumimoji="0" lang="en-US" sz="2600" b="0" i="0" u="none" strike="noStrike" kern="1200" cap="none" spc="0" normalizeH="0" baseline="0" noProof="0" dirty="0">
                <a:ln>
                  <a:noFill/>
                </a:ln>
                <a:solidFill>
                  <a:srgbClr val="0A091B"/>
                </a:solidFill>
                <a:effectLst/>
                <a:uLnTx/>
                <a:uFillTx/>
                <a:latin typeface="Roboto"/>
                <a:ea typeface="DengXian"/>
                <a:cs typeface="+mn-cs"/>
              </a:rPr>
              <a:t>put in place through a combination of</a:t>
            </a:r>
            <a:r>
              <a:rPr kumimoji="0" lang="en-US" sz="2600" b="1" i="0" u="none" strike="noStrike" kern="1200" cap="none" spc="0" normalizeH="0" baseline="0" noProof="0" dirty="0">
                <a:ln>
                  <a:noFill/>
                </a:ln>
                <a:solidFill>
                  <a:srgbClr val="0A091B"/>
                </a:solidFill>
                <a:effectLst/>
                <a:uLnTx/>
                <a:uFillTx/>
                <a:latin typeface="Roboto"/>
                <a:ea typeface="DengXian"/>
                <a:cs typeface="+mn-cs"/>
              </a:rPr>
              <a:t> </a:t>
            </a:r>
            <a:r>
              <a:rPr kumimoji="0" lang="en-US" sz="2600" b="1" i="1" u="none" strike="noStrike" kern="1200" cap="none" spc="0" normalizeH="0" baseline="0" noProof="0" dirty="0">
                <a:ln>
                  <a:noFill/>
                </a:ln>
                <a:solidFill>
                  <a:srgbClr val="00B0F0"/>
                </a:solidFill>
                <a:effectLst/>
                <a:uLnTx/>
                <a:uFillTx/>
                <a:latin typeface="Roboto"/>
                <a:ea typeface="DengXian"/>
                <a:cs typeface="+mn-cs"/>
              </a:rPr>
              <a:t>composition of matter patents</a:t>
            </a:r>
            <a:r>
              <a:rPr kumimoji="0" lang="en-US" sz="2600" b="1" i="0" u="none" strike="noStrike" kern="1200" cap="none" spc="0" normalizeH="0" baseline="0" noProof="0" dirty="0">
                <a:ln>
                  <a:noFill/>
                </a:ln>
                <a:solidFill>
                  <a:srgbClr val="002060"/>
                </a:solidFill>
                <a:effectLst/>
                <a:uLnTx/>
                <a:uFillTx/>
                <a:latin typeface="Roboto"/>
                <a:ea typeface="DengXian"/>
                <a:cs typeface="+mn-cs"/>
              </a:rPr>
              <a:t>,</a:t>
            </a:r>
            <a:r>
              <a:rPr kumimoji="0" lang="en-US" sz="2600" b="1" i="0" u="none" strike="noStrike" kern="1200" cap="none" spc="0" normalizeH="0" baseline="0" noProof="0" dirty="0">
                <a:ln>
                  <a:noFill/>
                </a:ln>
                <a:solidFill>
                  <a:srgbClr val="0A091B"/>
                </a:solidFill>
                <a:effectLst/>
                <a:uLnTx/>
                <a:uFillTx/>
                <a:latin typeface="Roboto"/>
                <a:ea typeface="DengXian"/>
                <a:cs typeface="+mn-cs"/>
              </a:rPr>
              <a:t> </a:t>
            </a:r>
            <a:r>
              <a:rPr kumimoji="0" lang="en-US" sz="2600" b="0" i="0" u="none" strike="noStrike" kern="1200" cap="none" spc="0" normalizeH="0" baseline="0" noProof="0" dirty="0">
                <a:ln>
                  <a:noFill/>
                </a:ln>
                <a:solidFill>
                  <a:srgbClr val="0A091B"/>
                </a:solidFill>
                <a:effectLst/>
                <a:uLnTx/>
                <a:uFillTx/>
                <a:latin typeface="Roboto"/>
                <a:ea typeface="DengXian"/>
                <a:cs typeface="+mn-cs"/>
              </a:rPr>
              <a:t>method patents and orphan drug exclusivity </a:t>
            </a:r>
          </a:p>
        </p:txBody>
      </p:sp>
      <p:graphicFrame>
        <p:nvGraphicFramePr>
          <p:cNvPr id="7" name="Table 6">
            <a:extLst>
              <a:ext uri="{FF2B5EF4-FFF2-40B4-BE49-F238E27FC236}">
                <a16:creationId xmlns:a16="http://schemas.microsoft.com/office/drawing/2014/main" id="{ABD15D16-7C0D-41BA-ABE2-97E4AE75CBCE}"/>
              </a:ext>
            </a:extLst>
          </p:cNvPr>
          <p:cNvGraphicFramePr>
            <a:graphicFrameLocks noGrp="1"/>
          </p:cNvGraphicFramePr>
          <p:nvPr>
            <p:extLst>
              <p:ext uri="{D42A27DB-BD31-4B8C-83A1-F6EECF244321}">
                <p14:modId xmlns:p14="http://schemas.microsoft.com/office/powerpoint/2010/main" val="3693449124"/>
              </p:ext>
            </p:extLst>
          </p:nvPr>
        </p:nvGraphicFramePr>
        <p:xfrm>
          <a:off x="7086600" y="2155894"/>
          <a:ext cx="10143203" cy="6721406"/>
        </p:xfrm>
        <a:graphic>
          <a:graphicData uri="http://schemas.openxmlformats.org/drawingml/2006/table">
            <a:tbl>
              <a:tblPr firstRow="1" bandRow="1">
                <a:tableStyleId>{5C22544A-7EE6-4342-B048-85BDC9FD1C3A}</a:tableStyleId>
              </a:tblPr>
              <a:tblGrid>
                <a:gridCol w="3385779">
                  <a:extLst>
                    <a:ext uri="{9D8B030D-6E8A-4147-A177-3AD203B41FA5}">
                      <a16:colId xmlns:a16="http://schemas.microsoft.com/office/drawing/2014/main" val="20000"/>
                    </a:ext>
                  </a:extLst>
                </a:gridCol>
                <a:gridCol w="3442314">
                  <a:extLst>
                    <a:ext uri="{9D8B030D-6E8A-4147-A177-3AD203B41FA5}">
                      <a16:colId xmlns:a16="http://schemas.microsoft.com/office/drawing/2014/main" val="20001"/>
                    </a:ext>
                  </a:extLst>
                </a:gridCol>
                <a:gridCol w="3315110">
                  <a:extLst>
                    <a:ext uri="{9D8B030D-6E8A-4147-A177-3AD203B41FA5}">
                      <a16:colId xmlns:a16="http://schemas.microsoft.com/office/drawing/2014/main" val="20002"/>
                    </a:ext>
                  </a:extLst>
                </a:gridCol>
              </a:tblGrid>
              <a:tr h="816214">
                <a:tc>
                  <a:txBody>
                    <a:bodyPr/>
                    <a:lstStyle/>
                    <a:p>
                      <a:pPr algn="ctr"/>
                      <a:r>
                        <a:rPr lang="en-AU" sz="2400"/>
                        <a:t>Title (Family)</a:t>
                      </a:r>
                      <a:endParaRPr lang="en-AU" sz="2400">
                        <a:solidFill>
                          <a:schemeClr val="accent1"/>
                        </a:solidFill>
                      </a:endParaRPr>
                    </a:p>
                  </a:txBody>
                  <a:tcPr marL="84461" marR="84461" marT="42230" marB="42230" anchor="ctr"/>
                </a:tc>
                <a:tc>
                  <a:txBody>
                    <a:bodyPr/>
                    <a:lstStyle/>
                    <a:p>
                      <a:pPr algn="ctr"/>
                      <a:r>
                        <a:rPr lang="en-AU" sz="2400"/>
                        <a:t>Patent</a:t>
                      </a:r>
                      <a:r>
                        <a:rPr lang="en-AU" sz="2400" baseline="0"/>
                        <a:t> Application Number</a:t>
                      </a:r>
                      <a:endParaRPr lang="en-AU" sz="2400">
                        <a:solidFill>
                          <a:schemeClr val="accent1"/>
                        </a:solidFill>
                      </a:endParaRPr>
                    </a:p>
                  </a:txBody>
                  <a:tcPr marL="84461" marR="84461" marT="42230" marB="42230" anchor="ctr"/>
                </a:tc>
                <a:tc>
                  <a:txBody>
                    <a:bodyPr/>
                    <a:lstStyle/>
                    <a:p>
                      <a:pPr algn="ctr"/>
                      <a:r>
                        <a:rPr lang="en-AU" sz="2400"/>
                        <a:t>Status</a:t>
                      </a:r>
                      <a:endParaRPr lang="en-AU" sz="2400">
                        <a:solidFill>
                          <a:schemeClr val="accent1"/>
                        </a:solidFill>
                      </a:endParaRPr>
                    </a:p>
                  </a:txBody>
                  <a:tcPr marL="84461" marR="84461" marT="42230" marB="42230" anchor="ctr"/>
                </a:tc>
                <a:extLst>
                  <a:ext uri="{0D108BD9-81ED-4DB2-BD59-A6C34878D82A}">
                    <a16:rowId xmlns:a16="http://schemas.microsoft.com/office/drawing/2014/main" val="10000"/>
                  </a:ext>
                </a:extLst>
              </a:tr>
              <a:tr h="1843566">
                <a:tc>
                  <a:txBody>
                    <a:bodyPr/>
                    <a:lstStyle/>
                    <a:p>
                      <a:r>
                        <a:rPr lang="en-AU" sz="2000" b="1" dirty="0">
                          <a:solidFill>
                            <a:srgbClr val="002060"/>
                          </a:solidFill>
                        </a:rPr>
                        <a:t>Methods</a:t>
                      </a:r>
                      <a:r>
                        <a:rPr lang="en-AU" sz="2000" b="1" baseline="0" dirty="0">
                          <a:solidFill>
                            <a:srgbClr val="002060"/>
                          </a:solidFill>
                        </a:rPr>
                        <a:t> and Compositions </a:t>
                      </a:r>
                      <a:r>
                        <a:rPr lang="en-AU" sz="2000" baseline="0" dirty="0">
                          <a:solidFill>
                            <a:schemeClr val="tx1"/>
                          </a:solidFill>
                        </a:rPr>
                        <a:t>for promoting activity of anti-cancer therapies</a:t>
                      </a:r>
                    </a:p>
                  </a:txBody>
                  <a:tcPr marL="84461" marR="84461" marT="42230" marB="42230"/>
                </a:tc>
                <a:tc>
                  <a:txBody>
                    <a:bodyPr/>
                    <a:lstStyle/>
                    <a:p>
                      <a:pPr algn="ctr"/>
                      <a:r>
                        <a:rPr lang="en-AU" sz="2000" dirty="0">
                          <a:solidFill>
                            <a:schemeClr val="tx1"/>
                          </a:solidFill>
                        </a:rPr>
                        <a:t>PCT/AU2007/001091</a:t>
                      </a:r>
                    </a:p>
                  </a:txBody>
                  <a:tcPr marL="84461" marR="84461" marT="42230" marB="422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a:solidFill>
                            <a:schemeClr val="tx1"/>
                          </a:solidFill>
                        </a:rPr>
                        <a:t>Granted in</a:t>
                      </a:r>
                      <a:r>
                        <a:rPr lang="en-AU" sz="2000" baseline="0">
                          <a:solidFill>
                            <a:schemeClr val="tx1"/>
                          </a:solidFill>
                        </a:rPr>
                        <a:t> USA, Canada, China, Europe, India, Australia, Eurasia, Mexico and Japan.</a:t>
                      </a:r>
                    </a:p>
                  </a:txBody>
                  <a:tcPr marL="84461" marR="84461" marT="42230" marB="42230"/>
                </a:tc>
                <a:extLst>
                  <a:ext uri="{0D108BD9-81ED-4DB2-BD59-A6C34878D82A}">
                    <a16:rowId xmlns:a16="http://schemas.microsoft.com/office/drawing/2014/main" val="10001"/>
                  </a:ext>
                </a:extLst>
              </a:tr>
              <a:tr h="1843566">
                <a:tc>
                  <a:txBody>
                    <a:bodyPr/>
                    <a:lstStyle/>
                    <a:p>
                      <a:r>
                        <a:rPr lang="en-AU" sz="2000">
                          <a:solidFill>
                            <a:schemeClr val="tx1"/>
                          </a:solidFill>
                        </a:rPr>
                        <a:t>Improved synthesis</a:t>
                      </a:r>
                      <a:r>
                        <a:rPr lang="en-AU" sz="2000" baseline="0">
                          <a:solidFill>
                            <a:schemeClr val="tx1"/>
                          </a:solidFill>
                        </a:rPr>
                        <a:t> of a class of steroid saponins </a:t>
                      </a:r>
                      <a:r>
                        <a:rPr lang="en-AU" sz="2000" b="1" baseline="0">
                          <a:solidFill>
                            <a:srgbClr val="002060"/>
                          </a:solidFill>
                        </a:rPr>
                        <a:t>(Methods)</a:t>
                      </a:r>
                      <a:endParaRPr lang="en-AU" sz="2000" b="1">
                        <a:solidFill>
                          <a:srgbClr val="002060"/>
                        </a:solidFill>
                      </a:endParaRPr>
                    </a:p>
                  </a:txBody>
                  <a:tcPr marL="84461" marR="84461" marT="42230" marB="42230"/>
                </a:tc>
                <a:tc>
                  <a:txBody>
                    <a:bodyPr/>
                    <a:lstStyle/>
                    <a:p>
                      <a:pPr algn="ctr"/>
                      <a:r>
                        <a:rPr lang="en-AU" sz="2000" dirty="0">
                          <a:solidFill>
                            <a:schemeClr val="tx1"/>
                          </a:solidFill>
                        </a:rPr>
                        <a:t>PCT/AU2013/000416</a:t>
                      </a:r>
                    </a:p>
                  </a:txBody>
                  <a:tcPr marL="84461" marR="84461" marT="42230" marB="42230"/>
                </a:tc>
                <a:tc>
                  <a:txBody>
                    <a:bodyPr/>
                    <a:lstStyle/>
                    <a:p>
                      <a:r>
                        <a:rPr lang="en-AU" sz="2000">
                          <a:solidFill>
                            <a:schemeClr val="tx1"/>
                          </a:solidFill>
                        </a:rPr>
                        <a:t>Granted in Australia,</a:t>
                      </a:r>
                      <a:r>
                        <a:rPr lang="en-AU" sz="2000" baseline="0">
                          <a:solidFill>
                            <a:schemeClr val="tx1"/>
                          </a:solidFill>
                        </a:rPr>
                        <a:t> China, Europe, Mexico</a:t>
                      </a:r>
                      <a:endParaRPr lang="en-AU" sz="2000">
                        <a:solidFill>
                          <a:schemeClr val="tx1"/>
                        </a:solidFill>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AU" sz="2000" baseline="0">
                          <a:solidFill>
                            <a:schemeClr val="tx1"/>
                          </a:solidFill>
                        </a:rPr>
                        <a:t>Pending</a:t>
                      </a:r>
                      <a:r>
                        <a:rPr lang="en-AU" sz="2000">
                          <a:solidFill>
                            <a:schemeClr val="tx1"/>
                          </a:solidFill>
                        </a:rPr>
                        <a:t> in</a:t>
                      </a:r>
                      <a:r>
                        <a:rPr lang="en-AU" sz="2000" baseline="0">
                          <a:solidFill>
                            <a:schemeClr val="tx1"/>
                          </a:solidFill>
                        </a:rPr>
                        <a:t> USA and Canada.</a:t>
                      </a:r>
                    </a:p>
                  </a:txBody>
                  <a:tcPr marL="84461" marR="84461" marT="42230" marB="42230"/>
                </a:tc>
                <a:extLst>
                  <a:ext uri="{0D108BD9-81ED-4DB2-BD59-A6C34878D82A}">
                    <a16:rowId xmlns:a16="http://schemas.microsoft.com/office/drawing/2014/main" val="10002"/>
                  </a:ext>
                </a:extLst>
              </a:tr>
              <a:tr h="2188194">
                <a:tc>
                  <a:txBody>
                    <a:bodyPr/>
                    <a:lstStyle/>
                    <a:p>
                      <a:r>
                        <a:rPr lang="en-AU" sz="2000" dirty="0">
                          <a:solidFill>
                            <a:schemeClr val="tx1"/>
                          </a:solidFill>
                        </a:rPr>
                        <a:t>Compounds </a:t>
                      </a:r>
                    </a:p>
                    <a:p>
                      <a:r>
                        <a:rPr lang="en-AU" sz="2000" dirty="0">
                          <a:solidFill>
                            <a:schemeClr val="tx1"/>
                          </a:solidFill>
                        </a:rPr>
                        <a:t>(New</a:t>
                      </a:r>
                      <a:r>
                        <a:rPr lang="en-AU" sz="2000" baseline="0" dirty="0">
                          <a:solidFill>
                            <a:schemeClr val="tx1"/>
                          </a:solidFill>
                        </a:rPr>
                        <a:t> Chemical Entities)</a:t>
                      </a:r>
                    </a:p>
                    <a:p>
                      <a:r>
                        <a:rPr lang="en-AU" sz="2000" b="1" baseline="0" dirty="0">
                          <a:solidFill>
                            <a:srgbClr val="002060"/>
                          </a:solidFill>
                        </a:rPr>
                        <a:t>Composition of Matter</a:t>
                      </a:r>
                      <a:endParaRPr lang="en-AU" sz="2000" b="1" dirty="0">
                        <a:solidFill>
                          <a:srgbClr val="002060"/>
                        </a:solidFill>
                      </a:endParaRPr>
                    </a:p>
                  </a:txBody>
                  <a:tcPr marL="84461" marR="84461" marT="42230" marB="42230"/>
                </a:tc>
                <a:tc>
                  <a:txBody>
                    <a:bodyPr/>
                    <a:lstStyle/>
                    <a:p>
                      <a:pPr algn="ctr"/>
                      <a:r>
                        <a:rPr lang="en-AU" sz="2000">
                          <a:solidFill>
                            <a:schemeClr val="tx1"/>
                          </a:solidFill>
                        </a:rPr>
                        <a:t>PCT/AU2018/050099</a:t>
                      </a:r>
                    </a:p>
                  </a:txBody>
                  <a:tcPr marL="84461" marR="84461" marT="42230" marB="4223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Granted in USA, Australia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chemeClr val="tx1"/>
                          </a:solidFill>
                        </a:rPr>
                        <a:t>PCT published August 2018</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chemeClr val="tx1"/>
                          </a:solidFill>
                        </a:rPr>
                        <a:t>National Phase Entry Aug 2019</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chemeClr val="tx1"/>
                          </a:solidFill>
                        </a:rPr>
                        <a:t>Pending Europe, China</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2000" dirty="0">
                        <a:solidFill>
                          <a:schemeClr val="tx1"/>
                        </a:solidFill>
                      </a:endParaRPr>
                    </a:p>
                  </a:txBody>
                  <a:tcPr marL="84461" marR="84461" marT="42230" marB="42230"/>
                </a:tc>
                <a:extLst>
                  <a:ext uri="{0D108BD9-81ED-4DB2-BD59-A6C34878D82A}">
                    <a16:rowId xmlns:a16="http://schemas.microsoft.com/office/drawing/2014/main" val="10003"/>
                  </a:ext>
                </a:extLst>
              </a:tr>
            </a:tbl>
          </a:graphicData>
        </a:graphic>
      </p:graphicFrame>
      <p:cxnSp>
        <p:nvCxnSpPr>
          <p:cNvPr id="9" name="Straight Connector 8">
            <a:extLst>
              <a:ext uri="{FF2B5EF4-FFF2-40B4-BE49-F238E27FC236}">
                <a16:creationId xmlns:a16="http://schemas.microsoft.com/office/drawing/2014/main" id="{2197E977-6496-45B3-968F-86FD551BC04C}"/>
              </a:ext>
            </a:extLst>
          </p:cNvPr>
          <p:cNvCxnSpPr/>
          <p:nvPr/>
        </p:nvCxnSpPr>
        <p:spPr>
          <a:xfrm>
            <a:off x="16744951"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Slide Number Placeholder 8">
            <a:extLst>
              <a:ext uri="{FF2B5EF4-FFF2-40B4-BE49-F238E27FC236}">
                <a16:creationId xmlns:a16="http://schemas.microsoft.com/office/drawing/2014/main" id="{B6762D08-EFF2-48B5-B78C-068E21D97785}"/>
              </a:ext>
            </a:extLst>
          </p:cNvPr>
          <p:cNvSpPr txBox="1">
            <a:spLocks/>
          </p:cNvSpPr>
          <p:nvPr/>
        </p:nvSpPr>
        <p:spPr>
          <a:xfrm>
            <a:off x="16916402" y="9072687"/>
            <a:ext cx="1733549" cy="954107"/>
          </a:xfrm>
          <a:prstGeom prst="rect">
            <a:avLst/>
          </a:prstGeom>
          <a:noFill/>
        </p:spPr>
        <p:txBody>
          <a:bodyPr wrap="square" rtlCol="0">
            <a:spAutoFit/>
          </a:bodyPr>
          <a:lstStyle>
            <a:defPPr>
              <a:defRPr lang="uk-UA"/>
            </a:defPPr>
            <a:lvl1pPr marL="0" algn="l" defTabSz="1371600" rtl="0" eaLnBrk="1" latinLnBrk="0" hangingPunct="1">
              <a:defRPr lang="uk-UA" sz="2800" b="1" kern="1200" smtClean="0">
                <a:solidFill>
                  <a:schemeClr val="accent2"/>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0</a:t>
            </a:r>
            <a:fld id="{37D409AB-2201-4E18-8A34-C31753AD9B06}" type="slidenum">
              <a:rPr kumimoji="0" lang="uk-UA" sz="2800" b="1" i="0" u="none" strike="noStrike" kern="1200" cap="none" spc="0" normalizeH="0" baseline="0" noProof="0">
                <a:ln>
                  <a:noFill/>
                </a:ln>
                <a:solidFill>
                  <a:srgbClr val="C0C0C8"/>
                </a:solidFill>
                <a:effectLst/>
                <a:uLnTx/>
                <a:uFillTx/>
                <a:ea typeface="DengXian"/>
                <a:cs typeface="+mn-cs"/>
              </a:rPr>
              <a:pPr marL="0" marR="0" lvl="0" indent="0" algn="l" defTabSz="1371600" rtl="0" eaLnBrk="1" fontAlgn="auto" latinLnBrk="0" hangingPunct="1">
                <a:lnSpc>
                  <a:spcPct val="100000"/>
                </a:lnSpc>
                <a:spcBef>
                  <a:spcPts val="0"/>
                </a:spcBef>
                <a:spcAft>
                  <a:spcPts val="0"/>
                </a:spcAft>
                <a:buClrTx/>
                <a:buSzTx/>
                <a:buFontTx/>
                <a:buNone/>
                <a:tabLst/>
                <a:defRPr/>
              </a:pPr>
              <a:t>10</a:t>
            </a:fld>
            <a:endParaRPr kumimoji="0" lang="uk-UA" sz="2800" b="1" i="0" u="none" strike="noStrike" kern="1200" cap="none" spc="0" normalizeH="0" baseline="0" noProof="0">
              <a:ln>
                <a:noFill/>
              </a:ln>
              <a:solidFill>
                <a:srgbClr val="C0C0C8"/>
              </a:solidFill>
              <a:effectLst/>
              <a:uLnTx/>
              <a:uFillTx/>
              <a:ea typeface="DengXian"/>
              <a:cs typeface="+mn-cs"/>
            </a:endParaRPr>
          </a:p>
        </p:txBody>
      </p:sp>
      <p:sp>
        <p:nvSpPr>
          <p:cNvPr id="8" name="Title 1">
            <a:extLst>
              <a:ext uri="{FF2B5EF4-FFF2-40B4-BE49-F238E27FC236}">
                <a16:creationId xmlns:a16="http://schemas.microsoft.com/office/drawing/2014/main" id="{6852FE38-88EA-477F-A481-CDED6B604FF4}"/>
              </a:ext>
            </a:extLst>
          </p:cNvPr>
          <p:cNvSpPr txBox="1">
            <a:spLocks/>
          </p:cNvSpPr>
          <p:nvPr/>
        </p:nvSpPr>
        <p:spPr>
          <a:xfrm>
            <a:off x="876300" y="571412"/>
            <a:ext cx="10248900" cy="1338828"/>
          </a:xfrm>
          <a:prstGeom prst="rect">
            <a:avLst/>
          </a:prstGeom>
          <a:noFill/>
        </p:spPr>
        <p:txBody>
          <a:bodyPr wrap="square" rtlCol="0" anchor="t">
            <a:spAutoFit/>
          </a:bodyPr>
          <a:lstStyle>
            <a:lvl1pPr algn="l" defTabSz="1371600" rtl="0" eaLnBrk="1" latinLnBrk="0" hangingPunct="1">
              <a:lnSpc>
                <a:spcPct val="90000"/>
              </a:lnSpc>
              <a:spcBef>
                <a:spcPct val="0"/>
              </a:spcBef>
              <a:buNone/>
              <a:defRPr lang="uk-UA" sz="4500" b="1" kern="1200">
                <a:solidFill>
                  <a:srgbClr val="00B0F0"/>
                </a:solidFill>
                <a:latin typeface="+mn-lt"/>
                <a:ea typeface="Roboto Condensed" panose="02000000000000000000" pitchFamily="2" charset="0"/>
                <a:cs typeface="+mn-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00B0F0"/>
                </a:solidFill>
                <a:effectLst/>
                <a:uLnTx/>
                <a:uFillTx/>
                <a:latin typeface="Roboto"/>
                <a:cs typeface="+mn-cs"/>
              </a:rPr>
              <a:t>ORIL Technology</a:t>
            </a:r>
          </a:p>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4000" b="1" i="1" u="none" strike="noStrike" kern="1200" cap="none" spc="0" normalizeH="0" baseline="0" noProof="0" dirty="0">
                <a:ln>
                  <a:noFill/>
                </a:ln>
                <a:solidFill>
                  <a:srgbClr val="002060"/>
                </a:solidFill>
                <a:effectLst/>
                <a:uLnTx/>
                <a:uFillTx/>
                <a:latin typeface="Roboto"/>
                <a:cs typeface="+mn-cs"/>
              </a:rPr>
              <a:t>Key Intellectual Property Rights</a:t>
            </a:r>
            <a:r>
              <a:rPr kumimoji="0" lang="en-US" sz="4500" b="1" i="0" u="none" strike="noStrike" kern="1200" cap="none" spc="0" normalizeH="0" baseline="0" noProof="0" dirty="0">
                <a:ln>
                  <a:noFill/>
                </a:ln>
                <a:solidFill>
                  <a:srgbClr val="00B0F0"/>
                </a:solidFill>
                <a:effectLst/>
                <a:uLnTx/>
                <a:uFillTx/>
                <a:latin typeface="Roboto"/>
                <a:cs typeface="+mn-cs"/>
              </a:rPr>
              <a:t> </a:t>
            </a:r>
            <a:endParaRPr kumimoji="0" lang="en-US" sz="4000" b="1" i="1" u="none" strike="noStrike" kern="1200" cap="none" spc="0" normalizeH="0" baseline="0" noProof="0" dirty="0">
              <a:ln>
                <a:noFill/>
              </a:ln>
              <a:solidFill>
                <a:srgbClr val="002060"/>
              </a:solidFill>
              <a:effectLst/>
              <a:uLnTx/>
              <a:uFillTx/>
              <a:latin typeface="Roboto"/>
              <a:cs typeface="+mn-cs"/>
            </a:endParaRPr>
          </a:p>
        </p:txBody>
      </p:sp>
    </p:spTree>
    <p:extLst>
      <p:ext uri="{BB962C8B-B14F-4D97-AF65-F5344CB8AC3E}">
        <p14:creationId xmlns:p14="http://schemas.microsoft.com/office/powerpoint/2010/main" val="3533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0AC4906-0E2A-436D-B7C6-682446EA9C98}"/>
              </a:ext>
            </a:extLst>
          </p:cNvPr>
          <p:cNvCxnSpPr/>
          <p:nvPr/>
        </p:nvCxnSpPr>
        <p:spPr>
          <a:xfrm>
            <a:off x="16744951"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Placeholder 8">
            <a:extLst>
              <a:ext uri="{FF2B5EF4-FFF2-40B4-BE49-F238E27FC236}">
                <a16:creationId xmlns:a16="http://schemas.microsoft.com/office/drawing/2014/main" id="{09B996C2-66DB-4BA1-91F5-701A5F1795D2}"/>
              </a:ext>
            </a:extLst>
          </p:cNvPr>
          <p:cNvSpPr txBox="1">
            <a:spLocks/>
          </p:cNvSpPr>
          <p:nvPr/>
        </p:nvSpPr>
        <p:spPr>
          <a:xfrm>
            <a:off x="16916402" y="9072687"/>
            <a:ext cx="1733549" cy="954107"/>
          </a:xfrm>
          <a:prstGeom prst="rect">
            <a:avLst/>
          </a:prstGeom>
          <a:noFill/>
        </p:spPr>
        <p:txBody>
          <a:bodyPr wrap="square" rtlCol="0">
            <a:spAutoFit/>
          </a:bodyPr>
          <a:lstStyle>
            <a:defPPr>
              <a:defRPr lang="uk-UA"/>
            </a:defPPr>
            <a:lvl1pPr marL="0" algn="l" defTabSz="1371600" rtl="0" eaLnBrk="1" latinLnBrk="0" hangingPunct="1">
              <a:defRPr lang="uk-UA" sz="2800" b="1" kern="1200" smtClean="0">
                <a:solidFill>
                  <a:schemeClr val="accent2"/>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0</a:t>
            </a:r>
            <a:fld id="{37D409AB-2201-4E18-8A34-C31753AD9B06}" type="slidenum">
              <a:rPr kumimoji="0" lang="uk-UA" sz="2800" b="1" i="0" u="none" strike="noStrike" kern="1200" cap="none" spc="0" normalizeH="0" baseline="0" noProof="0">
                <a:ln>
                  <a:noFill/>
                </a:ln>
                <a:solidFill>
                  <a:srgbClr val="C0C0C8"/>
                </a:solidFill>
                <a:effectLst/>
                <a:uLnTx/>
                <a:uFillTx/>
                <a:latin typeface="Roboto"/>
                <a:ea typeface="DengXian"/>
                <a:cs typeface="+mn-cs"/>
              </a:rPr>
              <a:pPr marL="0" marR="0" lvl="0" indent="0" algn="l" defTabSz="1371600" rtl="0" eaLnBrk="1" fontAlgn="auto" latinLnBrk="0" hangingPunct="1">
                <a:lnSpc>
                  <a:spcPct val="100000"/>
                </a:lnSpc>
                <a:spcBef>
                  <a:spcPts val="0"/>
                </a:spcBef>
                <a:spcAft>
                  <a:spcPts val="0"/>
                </a:spcAft>
                <a:buClrTx/>
                <a:buSzTx/>
                <a:buFontTx/>
                <a:buNone/>
                <a:tabLst/>
                <a:defRPr/>
              </a:pPr>
              <a:t>11</a:t>
            </a:fld>
            <a:endParaRPr kumimoji="0" lang="uk-UA" sz="2800" b="1" i="0" u="none" strike="noStrike" kern="1200" cap="none" spc="0" normalizeH="0" baseline="0" noProof="0">
              <a:ln>
                <a:noFill/>
              </a:ln>
              <a:solidFill>
                <a:srgbClr val="C0C0C8"/>
              </a:solidFill>
              <a:effectLst/>
              <a:uLnTx/>
              <a:uFillTx/>
              <a:latin typeface="Roboto"/>
              <a:ea typeface="DengXian"/>
              <a:cs typeface="+mn-cs"/>
            </a:endParaRPr>
          </a:p>
        </p:txBody>
      </p:sp>
      <p:sp>
        <p:nvSpPr>
          <p:cNvPr id="9" name="Title 1">
            <a:extLst>
              <a:ext uri="{FF2B5EF4-FFF2-40B4-BE49-F238E27FC236}">
                <a16:creationId xmlns:a16="http://schemas.microsoft.com/office/drawing/2014/main" id="{0058FE76-BE7B-40BB-943B-DFD519A3AD3D}"/>
              </a:ext>
            </a:extLst>
          </p:cNvPr>
          <p:cNvSpPr txBox="1">
            <a:spLocks/>
          </p:cNvSpPr>
          <p:nvPr/>
        </p:nvSpPr>
        <p:spPr>
          <a:xfrm>
            <a:off x="876300" y="571412"/>
            <a:ext cx="16954500" cy="1214179"/>
          </a:xfrm>
          <a:prstGeom prst="rect">
            <a:avLst/>
          </a:prstGeom>
          <a:noFill/>
        </p:spPr>
        <p:txBody>
          <a:bodyPr wrap="square" rtlCol="0" anchor="t">
            <a:spAutoFit/>
          </a:bodyPr>
          <a:lstStyle>
            <a:lvl1pPr algn="l" defTabSz="1371600" rtl="0" eaLnBrk="1" latinLnBrk="0" hangingPunct="1">
              <a:lnSpc>
                <a:spcPct val="90000"/>
              </a:lnSpc>
              <a:spcBef>
                <a:spcPct val="0"/>
              </a:spcBef>
              <a:buNone/>
              <a:defRPr lang="uk-UA" sz="4500" b="1" kern="1200">
                <a:solidFill>
                  <a:srgbClr val="00B0F0"/>
                </a:solidFill>
                <a:latin typeface="+mn-lt"/>
                <a:ea typeface="Roboto Condensed" panose="02000000000000000000" pitchFamily="2" charset="0"/>
                <a:cs typeface="+mn-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00B0F0"/>
                </a:solidFill>
                <a:effectLst/>
                <a:uLnTx/>
                <a:uFillTx/>
                <a:latin typeface="Roboto"/>
                <a:cs typeface="+mn-cs"/>
              </a:rPr>
              <a:t>ORIL Pipeline Assets Development Platform </a:t>
            </a:r>
            <a:br>
              <a:rPr kumimoji="0" lang="en-US" sz="4500" b="1" i="0" u="none" strike="noStrike" kern="1200" cap="none" spc="0" normalizeH="0" baseline="0" noProof="0" dirty="0">
                <a:ln>
                  <a:noFill/>
                </a:ln>
                <a:solidFill>
                  <a:srgbClr val="00B0F0"/>
                </a:solidFill>
                <a:effectLst/>
                <a:uLnTx/>
                <a:uFillTx/>
                <a:latin typeface="Roboto"/>
                <a:cs typeface="+mn-cs"/>
              </a:rPr>
            </a:br>
            <a:r>
              <a:rPr kumimoji="0" lang="en-US" sz="3600" b="1" i="1" u="none" strike="noStrike" kern="1200" cap="none" spc="0" normalizeH="0" baseline="0" noProof="0" dirty="0">
                <a:ln>
                  <a:noFill/>
                </a:ln>
                <a:solidFill>
                  <a:srgbClr val="002060"/>
                </a:solidFill>
                <a:effectLst/>
                <a:uLnTx/>
                <a:uFillTx/>
                <a:latin typeface="Roboto"/>
                <a:cs typeface="+mn-cs"/>
              </a:rPr>
              <a:t>Potential in ORIL’s Scientific Evidence</a:t>
            </a:r>
          </a:p>
        </p:txBody>
      </p:sp>
      <p:sp>
        <p:nvSpPr>
          <p:cNvPr id="16" name="Rectangle 15">
            <a:extLst>
              <a:ext uri="{FF2B5EF4-FFF2-40B4-BE49-F238E27FC236}">
                <a16:creationId xmlns:a16="http://schemas.microsoft.com/office/drawing/2014/main" id="{BE98F0F3-D01A-438B-A5CE-C74C8245E463}"/>
              </a:ext>
            </a:extLst>
          </p:cNvPr>
          <p:cNvSpPr/>
          <p:nvPr/>
        </p:nvSpPr>
        <p:spPr>
          <a:xfrm>
            <a:off x="4177997" y="8759651"/>
            <a:ext cx="10351105" cy="726763"/>
          </a:xfrm>
          <a:prstGeom prst="rect">
            <a:avLst/>
          </a:prstGeom>
        </p:spPr>
        <p:txBody>
          <a:bodyPr vert="horz" lIns="91440" tIns="45720" rIns="91440" bIns="45720" rtlCol="0" anchor="t">
            <a:noAutofit/>
          </a:bodyPr>
          <a:lstStyle/>
          <a:p>
            <a:pPr marR="0" lvl="0" algn="ctr" defTabSz="1371414" rtl="0" eaLnBrk="1" fontAlgn="auto" latinLnBrk="0" hangingPunct="1">
              <a:lnSpc>
                <a:spcPct val="100000"/>
              </a:lnSpc>
              <a:spcBef>
                <a:spcPts val="0"/>
              </a:spcBef>
              <a:spcAft>
                <a:spcPts val="1200"/>
              </a:spcAft>
              <a:buClr>
                <a:srgbClr val="002060"/>
              </a:buClr>
              <a:buSzPct val="125000"/>
              <a:tabLst/>
              <a:defRPr/>
            </a:pPr>
            <a:r>
              <a:rPr kumimoji="0" lang="en-US" sz="2400" b="1" i="1" u="none" strike="noStrike" kern="1200" cap="none" spc="0" normalizeH="0" baseline="0" noProof="0" dirty="0">
                <a:ln>
                  <a:noFill/>
                </a:ln>
                <a:solidFill>
                  <a:srgbClr val="001E5F"/>
                </a:solidFill>
                <a:effectLst/>
                <a:uLnTx/>
                <a:uFillTx/>
                <a:latin typeface="Roboto"/>
                <a:ea typeface="DengXian"/>
                <a:cs typeface="+mn-cs"/>
              </a:rPr>
              <a:t>Pipeline based on ORIL’s view of future designs in clinical trials, according to ORIL019 efficacy data and potential treatment of various indications</a:t>
            </a:r>
          </a:p>
        </p:txBody>
      </p:sp>
      <p:sp>
        <p:nvSpPr>
          <p:cNvPr id="10" name="Arrow: Right 9">
            <a:extLst>
              <a:ext uri="{FF2B5EF4-FFF2-40B4-BE49-F238E27FC236}">
                <a16:creationId xmlns:a16="http://schemas.microsoft.com/office/drawing/2014/main" id="{E98B9EEA-02AA-4500-B6F8-023970166011}"/>
              </a:ext>
            </a:extLst>
          </p:cNvPr>
          <p:cNvSpPr/>
          <p:nvPr/>
        </p:nvSpPr>
        <p:spPr>
          <a:xfrm>
            <a:off x="7484178" y="4144621"/>
            <a:ext cx="3211717" cy="4572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Arrow: Right 10">
            <a:extLst>
              <a:ext uri="{FF2B5EF4-FFF2-40B4-BE49-F238E27FC236}">
                <a16:creationId xmlns:a16="http://schemas.microsoft.com/office/drawing/2014/main" id="{D93BACB6-D600-459A-9439-9732091AF6EE}"/>
              </a:ext>
            </a:extLst>
          </p:cNvPr>
          <p:cNvSpPr/>
          <p:nvPr/>
        </p:nvSpPr>
        <p:spPr>
          <a:xfrm>
            <a:off x="7419975" y="6977404"/>
            <a:ext cx="2151063" cy="4572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Arrow: Right 11">
            <a:extLst>
              <a:ext uri="{FF2B5EF4-FFF2-40B4-BE49-F238E27FC236}">
                <a16:creationId xmlns:a16="http://schemas.microsoft.com/office/drawing/2014/main" id="{1C5720DF-F033-4802-A357-7183F0F1A54F}"/>
              </a:ext>
            </a:extLst>
          </p:cNvPr>
          <p:cNvSpPr/>
          <p:nvPr/>
        </p:nvSpPr>
        <p:spPr>
          <a:xfrm>
            <a:off x="7484178" y="4686300"/>
            <a:ext cx="3246438" cy="4572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Arrow: Right 12">
            <a:extLst>
              <a:ext uri="{FF2B5EF4-FFF2-40B4-BE49-F238E27FC236}">
                <a16:creationId xmlns:a16="http://schemas.microsoft.com/office/drawing/2014/main" id="{D12A0F80-B288-42DA-B9C2-0F5E06833C05}"/>
              </a:ext>
            </a:extLst>
          </p:cNvPr>
          <p:cNvSpPr/>
          <p:nvPr/>
        </p:nvSpPr>
        <p:spPr>
          <a:xfrm>
            <a:off x="7497762" y="5243120"/>
            <a:ext cx="3246438" cy="4572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Arrow: Right 13">
            <a:extLst>
              <a:ext uri="{FF2B5EF4-FFF2-40B4-BE49-F238E27FC236}">
                <a16:creationId xmlns:a16="http://schemas.microsoft.com/office/drawing/2014/main" id="{6CB6DFF6-14B7-4832-9C7F-72C5606370FD}"/>
              </a:ext>
            </a:extLst>
          </p:cNvPr>
          <p:cNvSpPr/>
          <p:nvPr/>
        </p:nvSpPr>
        <p:spPr>
          <a:xfrm>
            <a:off x="7484179" y="5829300"/>
            <a:ext cx="3254114" cy="4572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Arrow: Right 14">
            <a:extLst>
              <a:ext uri="{FF2B5EF4-FFF2-40B4-BE49-F238E27FC236}">
                <a16:creationId xmlns:a16="http://schemas.microsoft.com/office/drawing/2014/main" id="{043693E6-6F72-4DD9-8319-B168F6445E03}"/>
              </a:ext>
            </a:extLst>
          </p:cNvPr>
          <p:cNvSpPr/>
          <p:nvPr/>
        </p:nvSpPr>
        <p:spPr>
          <a:xfrm>
            <a:off x="7408864" y="7493342"/>
            <a:ext cx="472582" cy="4572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Rounded Rectangle 74">
            <a:extLst>
              <a:ext uri="{FF2B5EF4-FFF2-40B4-BE49-F238E27FC236}">
                <a16:creationId xmlns:a16="http://schemas.microsoft.com/office/drawing/2014/main" id="{09B76F18-57D6-4170-993E-E92DB1D5F161}"/>
              </a:ext>
            </a:extLst>
          </p:cNvPr>
          <p:cNvSpPr>
            <a:spLocks/>
          </p:cNvSpPr>
          <p:nvPr/>
        </p:nvSpPr>
        <p:spPr>
          <a:xfrm>
            <a:off x="762000" y="2019300"/>
            <a:ext cx="16283205" cy="6677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fontAlgn="base">
              <a:lnSpc>
                <a:spcPct val="107000"/>
              </a:lnSpc>
              <a:spcBef>
                <a:spcPts val="0"/>
              </a:spcBef>
              <a:spcAft>
                <a:spcPts val="0"/>
              </a:spcAft>
            </a:pPr>
            <a:r>
              <a:rPr lang="en-US" sz="2400" b="1" kern="100" dirty="0">
                <a:effectLst/>
                <a:ea typeface="等线" panose="02010600030101010101" pitchFamily="2" charset="-122"/>
              </a:rPr>
              <a:t>Drug Development Pipeline</a:t>
            </a:r>
            <a:endParaRPr lang="en-US" sz="2400" kern="100" dirty="0">
              <a:effectLst/>
              <a:ea typeface="等线" panose="02010600030101010101" pitchFamily="2" charset="-122"/>
            </a:endParaRPr>
          </a:p>
        </p:txBody>
      </p:sp>
      <p:grpSp>
        <p:nvGrpSpPr>
          <p:cNvPr id="57" name="Group 56">
            <a:extLst>
              <a:ext uri="{FF2B5EF4-FFF2-40B4-BE49-F238E27FC236}">
                <a16:creationId xmlns:a16="http://schemas.microsoft.com/office/drawing/2014/main" id="{9F71AF4B-54CC-4C26-8003-D6A88C4C3CC5}"/>
              </a:ext>
            </a:extLst>
          </p:cNvPr>
          <p:cNvGrpSpPr>
            <a:grpSpLocks/>
          </p:cNvGrpSpPr>
          <p:nvPr/>
        </p:nvGrpSpPr>
        <p:grpSpPr>
          <a:xfrm>
            <a:off x="7080777" y="2812351"/>
            <a:ext cx="9964429" cy="588295"/>
            <a:chOff x="1159057" y="30052"/>
            <a:chExt cx="3841718" cy="226813"/>
          </a:xfrm>
          <a:solidFill>
            <a:schemeClr val="bg1">
              <a:lumMod val="90000"/>
            </a:schemeClr>
          </a:solidFill>
        </p:grpSpPr>
        <p:sp>
          <p:nvSpPr>
            <p:cNvPr id="58" name="AutoShape 64">
              <a:extLst>
                <a:ext uri="{FF2B5EF4-FFF2-40B4-BE49-F238E27FC236}">
                  <a16:creationId xmlns:a16="http://schemas.microsoft.com/office/drawing/2014/main" id="{68346747-E791-4F30-9ADF-6FC0A72DE0F6}"/>
                </a:ext>
              </a:extLst>
            </p:cNvPr>
            <p:cNvSpPr>
              <a:spLocks noChangeArrowheads="1"/>
            </p:cNvSpPr>
            <p:nvPr/>
          </p:nvSpPr>
          <p:spPr bwMode="auto">
            <a:xfrm flipV="1">
              <a:off x="1159057" y="30052"/>
              <a:ext cx="701975" cy="223055"/>
            </a:xfrm>
            <a:prstGeom prst="homePlate">
              <a:avLst>
                <a:gd name="adj" fmla="val 65000"/>
              </a:avLst>
            </a:prstGeom>
            <a:grpFill/>
            <a:ln>
              <a:noFill/>
            </a:ln>
            <a:effectLst>
              <a:outerShdw blurRad="50800" dist="38100" dir="2700000" algn="tl" rotWithShape="0">
                <a:prstClr val="black">
                  <a:alpha val="40000"/>
                </a:prstClr>
              </a:outerShdw>
            </a:effectLst>
          </p:spPr>
          <p:txBody>
            <a:bodyPr rot="0" vert="horz" wrap="square" lIns="91440" tIns="0" rIns="91440" bIns="0" anchor="ctr" anchorCtr="0" upright="1">
              <a:noAutofit/>
            </a:bodyPr>
            <a:lstStyle/>
            <a:p>
              <a:pPr marL="0" marR="0" algn="ctr" fontAlgn="base">
                <a:lnSpc>
                  <a:spcPct val="107000"/>
                </a:lnSpc>
                <a:spcBef>
                  <a:spcPts val="0"/>
                </a:spcBef>
                <a:spcAft>
                  <a:spcPts val="0"/>
                </a:spcAft>
              </a:pPr>
              <a:r>
                <a:rPr lang="en-US" sz="1600" b="1" kern="100" dirty="0">
                  <a:effectLst/>
                  <a:ea typeface="宋体" panose="02010600030101010101" pitchFamily="2" charset="-122"/>
                </a:rPr>
                <a:t>Discovery</a:t>
              </a:r>
              <a:endParaRPr lang="en-US" sz="1600" kern="100" dirty="0">
                <a:effectLst/>
                <a:ea typeface="等线" panose="02010600030101010101" pitchFamily="2" charset="-122"/>
              </a:endParaRPr>
            </a:p>
          </p:txBody>
        </p:sp>
        <p:sp>
          <p:nvSpPr>
            <p:cNvPr id="59" name="AutoShape 65">
              <a:extLst>
                <a:ext uri="{FF2B5EF4-FFF2-40B4-BE49-F238E27FC236}">
                  <a16:creationId xmlns:a16="http://schemas.microsoft.com/office/drawing/2014/main" id="{DA0ACA1B-DF2C-4A23-9D06-9BE09DC39A30}"/>
                </a:ext>
              </a:extLst>
            </p:cNvPr>
            <p:cNvSpPr>
              <a:spLocks noChangeArrowheads="1"/>
            </p:cNvSpPr>
            <p:nvPr/>
          </p:nvSpPr>
          <p:spPr bwMode="auto">
            <a:xfrm>
              <a:off x="2456959" y="30154"/>
              <a:ext cx="658092" cy="226711"/>
            </a:xfrm>
            <a:prstGeom prst="chevron">
              <a:avLst>
                <a:gd name="adj" fmla="val 65000"/>
              </a:avLst>
            </a:prstGeom>
            <a:solidFill>
              <a:schemeClr val="bg1">
                <a:lumMod val="75000"/>
              </a:schemeClr>
            </a:solidFill>
            <a:ln>
              <a:noFill/>
            </a:ln>
            <a:effectLst>
              <a:outerShdw blurRad="44450" dist="27940" dir="5400000" algn="ctr">
                <a:srgbClr val="000000">
                  <a:alpha val="32000"/>
                </a:srgbClr>
              </a:outerShdw>
            </a:effectLst>
          </p:spPr>
          <p:txBody>
            <a:bodyPr rot="0" vert="horz" wrap="square" lIns="0" tIns="0" rIns="0" bIns="0" anchor="ctr" anchorCtr="0" upright="1">
              <a:noAutofit/>
            </a:bodyPr>
            <a:lstStyle/>
            <a:p>
              <a:pPr marL="0" marR="0" algn="ctr" fontAlgn="base">
                <a:lnSpc>
                  <a:spcPct val="107000"/>
                </a:lnSpc>
                <a:spcBef>
                  <a:spcPts val="0"/>
                </a:spcBef>
                <a:spcAft>
                  <a:spcPts val="0"/>
                </a:spcAft>
              </a:pPr>
              <a:r>
                <a:rPr lang="en-US" sz="1600" b="1" kern="100" dirty="0">
                  <a:effectLst/>
                  <a:ea typeface="宋体" panose="02010600030101010101" pitchFamily="2" charset="-122"/>
                </a:rPr>
                <a:t>Phase I/IB</a:t>
              </a:r>
              <a:endParaRPr lang="en-US" sz="1600" kern="100" dirty="0">
                <a:effectLst/>
                <a:ea typeface="等线" panose="02010600030101010101" pitchFamily="2" charset="-122"/>
              </a:endParaRPr>
            </a:p>
          </p:txBody>
        </p:sp>
        <p:sp>
          <p:nvSpPr>
            <p:cNvPr id="60" name="AutoShape 66">
              <a:extLst>
                <a:ext uri="{FF2B5EF4-FFF2-40B4-BE49-F238E27FC236}">
                  <a16:creationId xmlns:a16="http://schemas.microsoft.com/office/drawing/2014/main" id="{11C068BA-5C03-4E41-BC22-FE73D6C5ED8F}"/>
                </a:ext>
              </a:extLst>
            </p:cNvPr>
            <p:cNvSpPr>
              <a:spLocks noChangeArrowheads="1"/>
            </p:cNvSpPr>
            <p:nvPr/>
          </p:nvSpPr>
          <p:spPr bwMode="auto">
            <a:xfrm>
              <a:off x="3014870" y="30154"/>
              <a:ext cx="656517" cy="226711"/>
            </a:xfrm>
            <a:prstGeom prst="chevron">
              <a:avLst>
                <a:gd name="adj" fmla="val 65000"/>
              </a:avLst>
            </a:prstGeom>
            <a:solidFill>
              <a:schemeClr val="bg1">
                <a:lumMod val="75000"/>
              </a:schemeClr>
            </a:solidFill>
            <a:ln>
              <a:noFill/>
            </a:ln>
            <a:effectLst>
              <a:outerShdw blurRad="44450" dist="27940" dir="5400000" algn="ctr">
                <a:srgbClr val="000000">
                  <a:alpha val="32000"/>
                </a:srgbClr>
              </a:outerShdw>
            </a:effectLst>
          </p:spPr>
          <p:txBody>
            <a:bodyPr rot="0" vert="horz" wrap="square" lIns="0" tIns="0" rIns="0" bIns="0" anchor="ctr" anchorCtr="0" upright="1">
              <a:noAutofit/>
            </a:bodyPr>
            <a:lstStyle/>
            <a:p>
              <a:pPr marL="0" marR="0" algn="ctr" fontAlgn="base">
                <a:lnSpc>
                  <a:spcPct val="107000"/>
                </a:lnSpc>
                <a:spcBef>
                  <a:spcPts val="0"/>
                </a:spcBef>
                <a:spcAft>
                  <a:spcPts val="0"/>
                </a:spcAft>
              </a:pPr>
              <a:r>
                <a:rPr lang="en-US" sz="1600" b="1" kern="100" dirty="0">
                  <a:effectLst/>
                  <a:ea typeface="宋体" panose="02010600030101010101" pitchFamily="2" charset="-122"/>
                </a:rPr>
                <a:t> Phase II</a:t>
              </a:r>
              <a:endParaRPr lang="en-US" sz="1600" kern="100" dirty="0">
                <a:effectLst/>
                <a:ea typeface="等线" panose="02010600030101010101" pitchFamily="2" charset="-122"/>
              </a:endParaRPr>
            </a:p>
          </p:txBody>
        </p:sp>
        <p:sp>
          <p:nvSpPr>
            <p:cNvPr id="61" name="AutoShape 67">
              <a:extLst>
                <a:ext uri="{FF2B5EF4-FFF2-40B4-BE49-F238E27FC236}">
                  <a16:creationId xmlns:a16="http://schemas.microsoft.com/office/drawing/2014/main" id="{E409E898-97DC-4B91-BEDD-063FCEE7E9FD}"/>
                </a:ext>
              </a:extLst>
            </p:cNvPr>
            <p:cNvSpPr>
              <a:spLocks noChangeArrowheads="1"/>
            </p:cNvSpPr>
            <p:nvPr/>
          </p:nvSpPr>
          <p:spPr bwMode="auto">
            <a:xfrm>
              <a:off x="3571205" y="30154"/>
              <a:ext cx="655991" cy="226711"/>
            </a:xfrm>
            <a:prstGeom prst="chevron">
              <a:avLst>
                <a:gd name="adj" fmla="val 65000"/>
              </a:avLst>
            </a:prstGeom>
            <a:solidFill>
              <a:schemeClr val="bg1">
                <a:lumMod val="75000"/>
              </a:schemeClr>
            </a:solidFill>
            <a:ln>
              <a:noFill/>
            </a:ln>
            <a:effectLst>
              <a:outerShdw blurRad="44450" dist="27940" dir="5400000" algn="ctr">
                <a:srgbClr val="000000">
                  <a:alpha val="32000"/>
                </a:srgbClr>
              </a:outerShdw>
            </a:effectLst>
          </p:spPr>
          <p:txBody>
            <a:bodyPr rot="0" vert="horz" wrap="square" lIns="0" tIns="0" rIns="0" bIns="0" anchor="ctr" anchorCtr="0" upright="1">
              <a:noAutofit/>
            </a:bodyPr>
            <a:lstStyle/>
            <a:p>
              <a:pPr marL="0" marR="0" algn="ctr" fontAlgn="base">
                <a:lnSpc>
                  <a:spcPct val="107000"/>
                </a:lnSpc>
                <a:spcBef>
                  <a:spcPts val="0"/>
                </a:spcBef>
                <a:spcAft>
                  <a:spcPts val="0"/>
                </a:spcAft>
              </a:pPr>
              <a:r>
                <a:rPr lang="en-US" sz="1600" b="1" kern="100" dirty="0">
                  <a:effectLst/>
                  <a:ea typeface="宋体" panose="02010600030101010101" pitchFamily="2" charset="-122"/>
                </a:rPr>
                <a:t> Phase III</a:t>
              </a:r>
              <a:endParaRPr lang="en-US" sz="1600" kern="100" dirty="0">
                <a:effectLst/>
                <a:ea typeface="等线" panose="02010600030101010101" pitchFamily="2" charset="-122"/>
              </a:endParaRPr>
            </a:p>
          </p:txBody>
        </p:sp>
        <p:sp>
          <p:nvSpPr>
            <p:cNvPr id="63" name="AutoShape 69">
              <a:extLst>
                <a:ext uri="{FF2B5EF4-FFF2-40B4-BE49-F238E27FC236}">
                  <a16:creationId xmlns:a16="http://schemas.microsoft.com/office/drawing/2014/main" id="{94B3230D-9018-4101-9CB7-D925D1FDE67B}"/>
                </a:ext>
              </a:extLst>
            </p:cNvPr>
            <p:cNvSpPr>
              <a:spLocks noChangeArrowheads="1"/>
            </p:cNvSpPr>
            <p:nvPr/>
          </p:nvSpPr>
          <p:spPr bwMode="auto">
            <a:xfrm>
              <a:off x="4127015" y="30154"/>
              <a:ext cx="873760" cy="226711"/>
            </a:xfrm>
            <a:prstGeom prst="chevron">
              <a:avLst>
                <a:gd name="adj" fmla="val 65000"/>
              </a:avLst>
            </a:prstGeom>
            <a:solidFill>
              <a:schemeClr val="bg1">
                <a:lumMod val="50000"/>
              </a:schemeClr>
            </a:solidFill>
            <a:ln>
              <a:noFill/>
            </a:ln>
            <a:effectLst>
              <a:outerShdw blurRad="44450" dist="27940" dir="5400000" algn="ctr">
                <a:srgbClr val="000000">
                  <a:alpha val="32000"/>
                </a:srgbClr>
              </a:outerShdw>
            </a:effectLst>
          </p:spPr>
          <p:txBody>
            <a:bodyPr rot="0" vert="horz" wrap="square" lIns="0" tIns="0" rIns="0" bIns="0" anchor="ctr" anchorCtr="0" upright="1">
              <a:noAutofit/>
            </a:bodyPr>
            <a:lstStyle/>
            <a:p>
              <a:pPr marL="0" marR="0" algn="ctr" fontAlgn="base">
                <a:lnSpc>
                  <a:spcPct val="107000"/>
                </a:lnSpc>
                <a:spcBef>
                  <a:spcPts val="0"/>
                </a:spcBef>
                <a:spcAft>
                  <a:spcPts val="0"/>
                </a:spcAft>
              </a:pPr>
              <a:r>
                <a:rPr lang="en-US" sz="1600" b="1" kern="100" dirty="0">
                  <a:solidFill>
                    <a:schemeClr val="bg2"/>
                  </a:solidFill>
                  <a:effectLst/>
                  <a:ea typeface="宋体" panose="02010600030101010101" pitchFamily="2" charset="-122"/>
                </a:rPr>
                <a:t>New Drug Application</a:t>
              </a:r>
              <a:endParaRPr lang="en-US" sz="1600" kern="100" dirty="0">
                <a:solidFill>
                  <a:schemeClr val="bg2"/>
                </a:solidFill>
                <a:effectLst/>
                <a:ea typeface="等线" panose="02010600030101010101" pitchFamily="2" charset="-122"/>
              </a:endParaRPr>
            </a:p>
          </p:txBody>
        </p:sp>
        <p:sp>
          <p:nvSpPr>
            <p:cNvPr id="78" name="AutoShape 65">
              <a:extLst>
                <a:ext uri="{FF2B5EF4-FFF2-40B4-BE49-F238E27FC236}">
                  <a16:creationId xmlns:a16="http://schemas.microsoft.com/office/drawing/2014/main" id="{A4130ABD-EE57-41FC-9C6F-6BC9C3532CED}"/>
                </a:ext>
              </a:extLst>
            </p:cNvPr>
            <p:cNvSpPr>
              <a:spLocks noChangeArrowheads="1"/>
            </p:cNvSpPr>
            <p:nvPr/>
          </p:nvSpPr>
          <p:spPr bwMode="auto">
            <a:xfrm>
              <a:off x="1760851" y="30154"/>
              <a:ext cx="796290" cy="226711"/>
            </a:xfrm>
            <a:prstGeom prst="chevron">
              <a:avLst>
                <a:gd name="adj" fmla="val 65000"/>
              </a:avLst>
            </a:prstGeom>
            <a:grpFill/>
            <a:ln>
              <a:noFill/>
            </a:ln>
            <a:effectLst>
              <a:outerShdw blurRad="44450" dist="27940" dir="5400000" algn="ctr">
                <a:srgbClr val="000000">
                  <a:alpha val="32000"/>
                </a:srgbClr>
              </a:outerShdw>
            </a:effectLst>
          </p:spPr>
          <p:txBody>
            <a:bodyPr rot="0" vert="horz" wrap="square" lIns="0" tIns="0" rIns="0" bIns="0" anchor="ctr" anchorCtr="0" upright="1">
              <a:noAutofit/>
            </a:bodyPr>
            <a:lstStyle/>
            <a:p>
              <a:pPr marL="0" marR="0" algn="ctr" fontAlgn="base">
                <a:lnSpc>
                  <a:spcPct val="107000"/>
                </a:lnSpc>
                <a:spcBef>
                  <a:spcPts val="0"/>
                </a:spcBef>
                <a:spcAft>
                  <a:spcPts val="0"/>
                </a:spcAft>
              </a:pPr>
              <a:r>
                <a:rPr lang="en-US" sz="1600" b="1" kern="100" dirty="0">
                  <a:effectLst/>
                  <a:ea typeface="宋体" panose="02010600030101010101" pitchFamily="2" charset="-122"/>
                </a:rPr>
                <a:t>Pre-Clinical / IND</a:t>
              </a:r>
              <a:endParaRPr lang="en-US" sz="1600" kern="100" dirty="0">
                <a:effectLst/>
                <a:ea typeface="等线" panose="02010600030101010101" pitchFamily="2" charset="-122"/>
              </a:endParaRPr>
            </a:p>
          </p:txBody>
        </p:sp>
      </p:grpSp>
      <p:sp>
        <p:nvSpPr>
          <p:cNvPr id="64" name="TextBox 60">
            <a:extLst>
              <a:ext uri="{FF2B5EF4-FFF2-40B4-BE49-F238E27FC236}">
                <a16:creationId xmlns:a16="http://schemas.microsoft.com/office/drawing/2014/main" id="{33EDB76F-80D9-4E6F-8256-EBC866151DF2}"/>
              </a:ext>
            </a:extLst>
          </p:cNvPr>
          <p:cNvSpPr txBox="1"/>
          <p:nvPr/>
        </p:nvSpPr>
        <p:spPr>
          <a:xfrm>
            <a:off x="1000335" y="3586031"/>
            <a:ext cx="3531348"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2400" b="1" kern="100" dirty="0">
                <a:solidFill>
                  <a:srgbClr val="002060"/>
                </a:solidFill>
                <a:effectLst/>
                <a:ea typeface="等线" panose="02010600030101010101" pitchFamily="2" charset="-122"/>
              </a:rPr>
              <a:t>Under Development</a:t>
            </a:r>
            <a:endParaRPr lang="en-US" sz="2400" kern="100" dirty="0">
              <a:solidFill>
                <a:srgbClr val="002060"/>
              </a:solidFill>
              <a:effectLst/>
              <a:ea typeface="等线" panose="02010600030101010101" pitchFamily="2" charset="-122"/>
            </a:endParaRPr>
          </a:p>
        </p:txBody>
      </p:sp>
      <p:sp>
        <p:nvSpPr>
          <p:cNvPr id="65" name="TextBox 60">
            <a:extLst>
              <a:ext uri="{FF2B5EF4-FFF2-40B4-BE49-F238E27FC236}">
                <a16:creationId xmlns:a16="http://schemas.microsoft.com/office/drawing/2014/main" id="{5A33DAA0-B3D3-4592-B64E-2185E6A85383}"/>
              </a:ext>
            </a:extLst>
          </p:cNvPr>
          <p:cNvSpPr txBox="1"/>
          <p:nvPr/>
        </p:nvSpPr>
        <p:spPr>
          <a:xfrm>
            <a:off x="1000336" y="4109026"/>
            <a:ext cx="1742866"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Oncology</a:t>
            </a:r>
            <a:endParaRPr lang="en-US" sz="1800" kern="100" dirty="0">
              <a:effectLst/>
              <a:ea typeface="等线" panose="02010600030101010101" pitchFamily="2" charset="-122"/>
            </a:endParaRPr>
          </a:p>
        </p:txBody>
      </p:sp>
      <p:sp>
        <p:nvSpPr>
          <p:cNvPr id="66" name="TextBox 60">
            <a:extLst>
              <a:ext uri="{FF2B5EF4-FFF2-40B4-BE49-F238E27FC236}">
                <a16:creationId xmlns:a16="http://schemas.microsoft.com/office/drawing/2014/main" id="{0183E81D-FABF-482D-8F19-15501D88E71D}"/>
              </a:ext>
            </a:extLst>
          </p:cNvPr>
          <p:cNvSpPr txBox="1"/>
          <p:nvPr/>
        </p:nvSpPr>
        <p:spPr>
          <a:xfrm>
            <a:off x="1000336" y="4665280"/>
            <a:ext cx="1742866"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Oncology</a:t>
            </a:r>
            <a:endParaRPr lang="en-US" sz="1800" kern="100" dirty="0">
              <a:effectLst/>
              <a:ea typeface="等线" panose="02010600030101010101" pitchFamily="2" charset="-122"/>
            </a:endParaRPr>
          </a:p>
        </p:txBody>
      </p:sp>
      <p:sp>
        <p:nvSpPr>
          <p:cNvPr id="67" name="TextBox 60">
            <a:extLst>
              <a:ext uri="{FF2B5EF4-FFF2-40B4-BE49-F238E27FC236}">
                <a16:creationId xmlns:a16="http://schemas.microsoft.com/office/drawing/2014/main" id="{0732BD71-426D-46AE-869F-2DB433EDD213}"/>
              </a:ext>
            </a:extLst>
          </p:cNvPr>
          <p:cNvSpPr txBox="1"/>
          <p:nvPr/>
        </p:nvSpPr>
        <p:spPr>
          <a:xfrm>
            <a:off x="988950" y="5695223"/>
            <a:ext cx="1742866"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Oncology</a:t>
            </a:r>
            <a:endParaRPr lang="en-US" sz="1800" kern="100" dirty="0">
              <a:effectLst/>
              <a:ea typeface="等线" panose="02010600030101010101" pitchFamily="2" charset="-122"/>
            </a:endParaRPr>
          </a:p>
        </p:txBody>
      </p:sp>
      <p:sp>
        <p:nvSpPr>
          <p:cNvPr id="69" name="Rounded Rectangle 74">
            <a:extLst>
              <a:ext uri="{FF2B5EF4-FFF2-40B4-BE49-F238E27FC236}">
                <a16:creationId xmlns:a16="http://schemas.microsoft.com/office/drawing/2014/main" id="{6AEAF112-826A-4A65-8E85-8AB8A096D841}"/>
              </a:ext>
            </a:extLst>
          </p:cNvPr>
          <p:cNvSpPr>
            <a:spLocks/>
          </p:cNvSpPr>
          <p:nvPr/>
        </p:nvSpPr>
        <p:spPr>
          <a:xfrm>
            <a:off x="990601" y="4053163"/>
            <a:ext cx="15636240" cy="457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fontAlgn="base">
              <a:lnSpc>
                <a:spcPct val="107000"/>
              </a:lnSpc>
              <a:spcBef>
                <a:spcPts val="0"/>
              </a:spcBef>
              <a:spcAft>
                <a:spcPts val="0"/>
              </a:spcAft>
            </a:pPr>
            <a:endParaRPr lang="en-US" sz="2400" kern="100" dirty="0">
              <a:effectLst/>
              <a:ea typeface="等线" panose="02010600030101010101" pitchFamily="2" charset="-122"/>
            </a:endParaRPr>
          </a:p>
        </p:txBody>
      </p:sp>
      <p:sp>
        <p:nvSpPr>
          <p:cNvPr id="73" name="TextBox 60">
            <a:extLst>
              <a:ext uri="{FF2B5EF4-FFF2-40B4-BE49-F238E27FC236}">
                <a16:creationId xmlns:a16="http://schemas.microsoft.com/office/drawing/2014/main" id="{0E7AAED9-8750-4A4F-8167-1C47B83474CC}"/>
              </a:ext>
            </a:extLst>
          </p:cNvPr>
          <p:cNvSpPr txBox="1"/>
          <p:nvPr/>
        </p:nvSpPr>
        <p:spPr>
          <a:xfrm>
            <a:off x="1000336" y="5219700"/>
            <a:ext cx="1742866"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Oncology</a:t>
            </a:r>
            <a:endParaRPr lang="en-US" sz="1800" kern="100" dirty="0">
              <a:effectLst/>
              <a:ea typeface="等线" panose="02010600030101010101" pitchFamily="2" charset="-122"/>
            </a:endParaRPr>
          </a:p>
        </p:txBody>
      </p:sp>
      <p:sp>
        <p:nvSpPr>
          <p:cNvPr id="74" name="TextBox 60">
            <a:extLst>
              <a:ext uri="{FF2B5EF4-FFF2-40B4-BE49-F238E27FC236}">
                <a16:creationId xmlns:a16="http://schemas.microsoft.com/office/drawing/2014/main" id="{F59E2D67-1F64-40B0-B7E0-9B75C19CBCC2}"/>
              </a:ext>
            </a:extLst>
          </p:cNvPr>
          <p:cNvSpPr txBox="1"/>
          <p:nvPr/>
        </p:nvSpPr>
        <p:spPr>
          <a:xfrm>
            <a:off x="1000335" y="6307340"/>
            <a:ext cx="3531348"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2400" b="1" kern="100" dirty="0">
                <a:solidFill>
                  <a:srgbClr val="002060"/>
                </a:solidFill>
                <a:effectLst/>
                <a:ea typeface="等线" panose="02010600030101010101" pitchFamily="2" charset="-122"/>
              </a:rPr>
              <a:t>Discovery Stage</a:t>
            </a:r>
            <a:endParaRPr lang="en-US" sz="2400" kern="100" dirty="0">
              <a:solidFill>
                <a:srgbClr val="002060"/>
              </a:solidFill>
              <a:effectLst/>
              <a:ea typeface="等线" panose="02010600030101010101" pitchFamily="2" charset="-122"/>
            </a:endParaRPr>
          </a:p>
        </p:txBody>
      </p:sp>
      <p:sp>
        <p:nvSpPr>
          <p:cNvPr id="75" name="Rounded Rectangle 74">
            <a:extLst>
              <a:ext uri="{FF2B5EF4-FFF2-40B4-BE49-F238E27FC236}">
                <a16:creationId xmlns:a16="http://schemas.microsoft.com/office/drawing/2014/main" id="{B64E2274-B2EC-439C-A0CF-AE40B9DD0563}"/>
              </a:ext>
            </a:extLst>
          </p:cNvPr>
          <p:cNvSpPr>
            <a:spLocks/>
          </p:cNvSpPr>
          <p:nvPr/>
        </p:nvSpPr>
        <p:spPr>
          <a:xfrm>
            <a:off x="990601" y="6774472"/>
            <a:ext cx="15636240" cy="457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fontAlgn="base">
              <a:lnSpc>
                <a:spcPct val="107000"/>
              </a:lnSpc>
              <a:spcBef>
                <a:spcPts val="0"/>
              </a:spcBef>
              <a:spcAft>
                <a:spcPts val="0"/>
              </a:spcAft>
            </a:pPr>
            <a:endParaRPr lang="en-US" sz="2400" kern="100" dirty="0">
              <a:effectLst/>
              <a:ea typeface="等线" panose="02010600030101010101" pitchFamily="2" charset="-122"/>
            </a:endParaRPr>
          </a:p>
        </p:txBody>
      </p:sp>
      <p:sp>
        <p:nvSpPr>
          <p:cNvPr id="76" name="TextBox 60">
            <a:extLst>
              <a:ext uri="{FF2B5EF4-FFF2-40B4-BE49-F238E27FC236}">
                <a16:creationId xmlns:a16="http://schemas.microsoft.com/office/drawing/2014/main" id="{DD80E855-68FF-45C6-96F0-0888A8EEC1FD}"/>
              </a:ext>
            </a:extLst>
          </p:cNvPr>
          <p:cNvSpPr txBox="1"/>
          <p:nvPr/>
        </p:nvSpPr>
        <p:spPr>
          <a:xfrm>
            <a:off x="1000335" y="6929922"/>
            <a:ext cx="2788711"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2000" b="1" kern="100" dirty="0">
                <a:effectLst/>
                <a:ea typeface="等线" panose="02010600030101010101" pitchFamily="2" charset="-122"/>
              </a:rPr>
              <a:t>Anti-inflammatory</a:t>
            </a:r>
            <a:endParaRPr lang="en-US" sz="2000" kern="100" dirty="0">
              <a:effectLst/>
              <a:ea typeface="等线" panose="02010600030101010101" pitchFamily="2" charset="-122"/>
            </a:endParaRPr>
          </a:p>
        </p:txBody>
      </p:sp>
      <p:sp>
        <p:nvSpPr>
          <p:cNvPr id="77" name="TextBox 60">
            <a:extLst>
              <a:ext uri="{FF2B5EF4-FFF2-40B4-BE49-F238E27FC236}">
                <a16:creationId xmlns:a16="http://schemas.microsoft.com/office/drawing/2014/main" id="{D12FD88C-FE3E-415F-801C-45C3FBBFBA24}"/>
              </a:ext>
            </a:extLst>
          </p:cNvPr>
          <p:cNvSpPr txBox="1"/>
          <p:nvPr/>
        </p:nvSpPr>
        <p:spPr>
          <a:xfrm>
            <a:off x="1000335" y="7498661"/>
            <a:ext cx="2788711"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2000" b="1" kern="100" dirty="0">
                <a:effectLst/>
                <a:ea typeface="等线" panose="02010600030101010101" pitchFamily="2" charset="-122"/>
              </a:rPr>
              <a:t>Anti-viral (</a:t>
            </a:r>
            <a:r>
              <a:rPr lang="en-US" sz="1900" b="1" kern="100" dirty="0">
                <a:effectLst/>
                <a:ea typeface="等线" panose="02010600030101010101" pitchFamily="2" charset="-122"/>
              </a:rPr>
              <a:t>CoVid-19</a:t>
            </a:r>
            <a:r>
              <a:rPr lang="en-US" sz="2000" b="1" kern="100" dirty="0">
                <a:effectLst/>
                <a:ea typeface="等线" panose="02010600030101010101" pitchFamily="2" charset="-122"/>
              </a:rPr>
              <a:t>)</a:t>
            </a:r>
            <a:endParaRPr lang="en-US" sz="2000" kern="100" dirty="0">
              <a:effectLst/>
              <a:ea typeface="等线" panose="02010600030101010101" pitchFamily="2" charset="-122"/>
            </a:endParaRPr>
          </a:p>
        </p:txBody>
      </p:sp>
      <p:sp>
        <p:nvSpPr>
          <p:cNvPr id="82" name="TextBox 60">
            <a:extLst>
              <a:ext uri="{FF2B5EF4-FFF2-40B4-BE49-F238E27FC236}">
                <a16:creationId xmlns:a16="http://schemas.microsoft.com/office/drawing/2014/main" id="{2102770D-BCA0-43D1-AC45-D0ED94692325}"/>
              </a:ext>
            </a:extLst>
          </p:cNvPr>
          <p:cNvSpPr txBox="1"/>
          <p:nvPr/>
        </p:nvSpPr>
        <p:spPr>
          <a:xfrm>
            <a:off x="3355607" y="4109026"/>
            <a:ext cx="2206993"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ORIL019</a:t>
            </a:r>
            <a:endParaRPr lang="en-US" sz="1800" kern="100" dirty="0">
              <a:effectLst/>
              <a:ea typeface="等线" panose="02010600030101010101" pitchFamily="2" charset="-122"/>
            </a:endParaRPr>
          </a:p>
        </p:txBody>
      </p:sp>
      <p:sp>
        <p:nvSpPr>
          <p:cNvPr id="83" name="TextBox 60">
            <a:extLst>
              <a:ext uri="{FF2B5EF4-FFF2-40B4-BE49-F238E27FC236}">
                <a16:creationId xmlns:a16="http://schemas.microsoft.com/office/drawing/2014/main" id="{81CEF46F-46D9-4856-AFC5-9B0077D9372B}"/>
              </a:ext>
            </a:extLst>
          </p:cNvPr>
          <p:cNvSpPr txBox="1"/>
          <p:nvPr/>
        </p:nvSpPr>
        <p:spPr>
          <a:xfrm>
            <a:off x="3355607" y="4665280"/>
            <a:ext cx="2206993"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ORIL019</a:t>
            </a:r>
            <a:endParaRPr lang="en-US" sz="1800" kern="100" dirty="0">
              <a:effectLst/>
              <a:ea typeface="等线" panose="02010600030101010101" pitchFamily="2" charset="-122"/>
            </a:endParaRPr>
          </a:p>
        </p:txBody>
      </p:sp>
      <p:sp>
        <p:nvSpPr>
          <p:cNvPr id="84" name="TextBox 60">
            <a:extLst>
              <a:ext uri="{FF2B5EF4-FFF2-40B4-BE49-F238E27FC236}">
                <a16:creationId xmlns:a16="http://schemas.microsoft.com/office/drawing/2014/main" id="{7A3F5D1A-86EA-41A1-8A49-116ED4DF7896}"/>
              </a:ext>
            </a:extLst>
          </p:cNvPr>
          <p:cNvSpPr txBox="1"/>
          <p:nvPr/>
        </p:nvSpPr>
        <p:spPr>
          <a:xfrm>
            <a:off x="3355607" y="5717782"/>
            <a:ext cx="2206993"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ORIL019 Combo</a:t>
            </a:r>
            <a:endParaRPr lang="en-US" sz="1800" kern="100" dirty="0">
              <a:effectLst/>
              <a:ea typeface="等线" panose="02010600030101010101" pitchFamily="2" charset="-122"/>
            </a:endParaRPr>
          </a:p>
        </p:txBody>
      </p:sp>
      <p:sp>
        <p:nvSpPr>
          <p:cNvPr id="85" name="TextBox 60">
            <a:extLst>
              <a:ext uri="{FF2B5EF4-FFF2-40B4-BE49-F238E27FC236}">
                <a16:creationId xmlns:a16="http://schemas.microsoft.com/office/drawing/2014/main" id="{73BEE8E2-1738-43BB-B449-7377159D64BE}"/>
              </a:ext>
            </a:extLst>
          </p:cNvPr>
          <p:cNvSpPr txBox="1"/>
          <p:nvPr/>
        </p:nvSpPr>
        <p:spPr>
          <a:xfrm>
            <a:off x="3355607" y="5219700"/>
            <a:ext cx="2206993"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ORIL019</a:t>
            </a:r>
            <a:endParaRPr lang="en-US" sz="1800" kern="100" dirty="0">
              <a:effectLst/>
              <a:ea typeface="等线" panose="02010600030101010101" pitchFamily="2" charset="-122"/>
            </a:endParaRPr>
          </a:p>
        </p:txBody>
      </p:sp>
      <p:sp>
        <p:nvSpPr>
          <p:cNvPr id="51" name="AutoShape 64">
            <a:extLst>
              <a:ext uri="{FF2B5EF4-FFF2-40B4-BE49-F238E27FC236}">
                <a16:creationId xmlns:a16="http://schemas.microsoft.com/office/drawing/2014/main" id="{79DED142-74DC-4E3D-955B-7F4295B59236}"/>
              </a:ext>
            </a:extLst>
          </p:cNvPr>
          <p:cNvSpPr>
            <a:spLocks noChangeArrowheads="1"/>
          </p:cNvSpPr>
          <p:nvPr/>
        </p:nvSpPr>
        <p:spPr bwMode="auto">
          <a:xfrm flipV="1">
            <a:off x="838199" y="2796142"/>
            <a:ext cx="2337127" cy="588031"/>
          </a:xfrm>
          <a:prstGeom prst="homePlate">
            <a:avLst>
              <a:gd name="adj" fmla="val 0"/>
            </a:avLst>
          </a:prstGeom>
          <a:noFill/>
          <a:ln>
            <a:solidFill>
              <a:schemeClr val="tx1"/>
            </a:solidFill>
          </a:ln>
          <a:effectLst/>
        </p:spPr>
        <p:txBody>
          <a:bodyPr rot="0" vert="horz" wrap="square" lIns="91440" tIns="0" rIns="91440" bIns="0" anchor="ctr" anchorCtr="0" upright="1">
            <a:noAutofit/>
          </a:bodyPr>
          <a:lstStyle/>
          <a:p>
            <a:pPr marL="0" marR="0" algn="ctr" fontAlgn="base">
              <a:lnSpc>
                <a:spcPct val="107000"/>
              </a:lnSpc>
              <a:spcBef>
                <a:spcPts val="0"/>
              </a:spcBef>
              <a:spcAft>
                <a:spcPts val="0"/>
              </a:spcAft>
            </a:pPr>
            <a:r>
              <a:rPr lang="en-US" sz="1600" b="1" kern="100" dirty="0">
                <a:ea typeface="宋体" panose="02010600030101010101" pitchFamily="2" charset="-122"/>
              </a:rPr>
              <a:t>Therapeutic Area</a:t>
            </a:r>
          </a:p>
        </p:txBody>
      </p:sp>
      <p:sp>
        <p:nvSpPr>
          <p:cNvPr id="88" name="AutoShape 64">
            <a:extLst>
              <a:ext uri="{FF2B5EF4-FFF2-40B4-BE49-F238E27FC236}">
                <a16:creationId xmlns:a16="http://schemas.microsoft.com/office/drawing/2014/main" id="{9A8F4DE8-F3FC-42EE-BD92-2A71C1BF6E22}"/>
              </a:ext>
            </a:extLst>
          </p:cNvPr>
          <p:cNvSpPr>
            <a:spLocks noChangeArrowheads="1"/>
          </p:cNvSpPr>
          <p:nvPr/>
        </p:nvSpPr>
        <p:spPr bwMode="auto">
          <a:xfrm flipV="1">
            <a:off x="3276601" y="2796145"/>
            <a:ext cx="1820743" cy="588031"/>
          </a:xfrm>
          <a:prstGeom prst="homePlate">
            <a:avLst>
              <a:gd name="adj" fmla="val 0"/>
            </a:avLst>
          </a:prstGeom>
          <a:noFill/>
          <a:ln>
            <a:solidFill>
              <a:schemeClr val="tx1"/>
            </a:solidFill>
          </a:ln>
          <a:effectLst/>
        </p:spPr>
        <p:txBody>
          <a:bodyPr rot="0" vert="horz" wrap="square" lIns="91440" tIns="0" rIns="91440" bIns="0" anchor="ctr" anchorCtr="0" upright="1">
            <a:noAutofit/>
          </a:bodyPr>
          <a:lstStyle/>
          <a:p>
            <a:pPr marL="0" marR="0" algn="ctr" fontAlgn="base">
              <a:lnSpc>
                <a:spcPct val="107000"/>
              </a:lnSpc>
              <a:spcBef>
                <a:spcPts val="0"/>
              </a:spcBef>
              <a:spcAft>
                <a:spcPts val="0"/>
              </a:spcAft>
            </a:pPr>
            <a:r>
              <a:rPr lang="en-US" sz="1600" b="1" kern="100" dirty="0">
                <a:ea typeface="宋体" panose="02010600030101010101" pitchFamily="2" charset="-122"/>
              </a:rPr>
              <a:t>Candidate</a:t>
            </a:r>
          </a:p>
        </p:txBody>
      </p:sp>
      <p:sp>
        <p:nvSpPr>
          <p:cNvPr id="89" name="AutoShape 64">
            <a:extLst>
              <a:ext uri="{FF2B5EF4-FFF2-40B4-BE49-F238E27FC236}">
                <a16:creationId xmlns:a16="http://schemas.microsoft.com/office/drawing/2014/main" id="{89D02260-0AF3-4D5C-AAA8-300D7BAED83F}"/>
              </a:ext>
            </a:extLst>
          </p:cNvPr>
          <p:cNvSpPr>
            <a:spLocks noChangeArrowheads="1"/>
          </p:cNvSpPr>
          <p:nvPr/>
        </p:nvSpPr>
        <p:spPr bwMode="auto">
          <a:xfrm flipV="1">
            <a:off x="5198618" y="2796145"/>
            <a:ext cx="1820743" cy="588031"/>
          </a:xfrm>
          <a:prstGeom prst="homePlate">
            <a:avLst>
              <a:gd name="adj" fmla="val 0"/>
            </a:avLst>
          </a:prstGeom>
          <a:noFill/>
          <a:ln>
            <a:solidFill>
              <a:schemeClr val="tx1"/>
            </a:solidFill>
          </a:ln>
          <a:effectLst/>
        </p:spPr>
        <p:txBody>
          <a:bodyPr rot="0" vert="horz" wrap="square" lIns="91440" tIns="0" rIns="91440" bIns="0" anchor="ctr" anchorCtr="0" upright="1">
            <a:noAutofit/>
          </a:bodyPr>
          <a:lstStyle/>
          <a:p>
            <a:pPr marL="0" marR="0" algn="ctr" fontAlgn="base">
              <a:lnSpc>
                <a:spcPct val="107000"/>
              </a:lnSpc>
              <a:spcBef>
                <a:spcPts val="0"/>
              </a:spcBef>
              <a:spcAft>
                <a:spcPts val="0"/>
              </a:spcAft>
            </a:pPr>
            <a:r>
              <a:rPr lang="en-US" sz="1600" b="1" kern="100" dirty="0">
                <a:ea typeface="宋体" panose="02010600030101010101" pitchFamily="2" charset="-122"/>
              </a:rPr>
              <a:t>Indication</a:t>
            </a:r>
          </a:p>
        </p:txBody>
      </p:sp>
      <p:sp>
        <p:nvSpPr>
          <p:cNvPr id="90" name="TextBox 60">
            <a:extLst>
              <a:ext uri="{FF2B5EF4-FFF2-40B4-BE49-F238E27FC236}">
                <a16:creationId xmlns:a16="http://schemas.microsoft.com/office/drawing/2014/main" id="{14EA7AF8-7197-4216-A90E-FB4CFA0787F7}"/>
              </a:ext>
            </a:extLst>
          </p:cNvPr>
          <p:cNvSpPr txBox="1"/>
          <p:nvPr/>
        </p:nvSpPr>
        <p:spPr>
          <a:xfrm>
            <a:off x="5336807" y="4109026"/>
            <a:ext cx="2206993"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Colon cancer</a:t>
            </a:r>
            <a:endParaRPr lang="en-US" sz="1800" kern="100" dirty="0">
              <a:effectLst/>
              <a:ea typeface="等线" panose="02010600030101010101" pitchFamily="2" charset="-122"/>
            </a:endParaRPr>
          </a:p>
        </p:txBody>
      </p:sp>
      <p:sp>
        <p:nvSpPr>
          <p:cNvPr id="91" name="TextBox 60">
            <a:extLst>
              <a:ext uri="{FF2B5EF4-FFF2-40B4-BE49-F238E27FC236}">
                <a16:creationId xmlns:a16="http://schemas.microsoft.com/office/drawing/2014/main" id="{EC91EFA3-D7CA-4722-8800-15789C90AE7A}"/>
              </a:ext>
            </a:extLst>
          </p:cNvPr>
          <p:cNvSpPr txBox="1"/>
          <p:nvPr/>
        </p:nvSpPr>
        <p:spPr>
          <a:xfrm>
            <a:off x="5336807" y="4665280"/>
            <a:ext cx="2206993"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Prostate cancer</a:t>
            </a:r>
            <a:endParaRPr lang="en-US" sz="1800" kern="100" dirty="0">
              <a:effectLst/>
              <a:ea typeface="等线" panose="02010600030101010101" pitchFamily="2" charset="-122"/>
            </a:endParaRPr>
          </a:p>
        </p:txBody>
      </p:sp>
      <p:sp>
        <p:nvSpPr>
          <p:cNvPr id="92" name="TextBox 60">
            <a:extLst>
              <a:ext uri="{FF2B5EF4-FFF2-40B4-BE49-F238E27FC236}">
                <a16:creationId xmlns:a16="http://schemas.microsoft.com/office/drawing/2014/main" id="{CA3F3759-DB55-4EEB-BBF6-0AE20313AE6F}"/>
              </a:ext>
            </a:extLst>
          </p:cNvPr>
          <p:cNvSpPr txBox="1"/>
          <p:nvPr/>
        </p:nvSpPr>
        <p:spPr>
          <a:xfrm>
            <a:off x="5336807" y="5864842"/>
            <a:ext cx="2072056"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Colon, kidney, liver cancer</a:t>
            </a:r>
          </a:p>
        </p:txBody>
      </p:sp>
      <p:sp>
        <p:nvSpPr>
          <p:cNvPr id="93" name="TextBox 60">
            <a:extLst>
              <a:ext uri="{FF2B5EF4-FFF2-40B4-BE49-F238E27FC236}">
                <a16:creationId xmlns:a16="http://schemas.microsoft.com/office/drawing/2014/main" id="{F3683E8C-C419-4F12-BBA8-64AF80650155}"/>
              </a:ext>
            </a:extLst>
          </p:cNvPr>
          <p:cNvSpPr txBox="1"/>
          <p:nvPr/>
        </p:nvSpPr>
        <p:spPr>
          <a:xfrm>
            <a:off x="5336807" y="5219700"/>
            <a:ext cx="2206993"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Pancreatic cancer</a:t>
            </a:r>
            <a:endParaRPr lang="en-US" sz="1800" kern="100" dirty="0">
              <a:effectLst/>
              <a:ea typeface="等线" panose="02010600030101010101" pitchFamily="2" charset="-122"/>
            </a:endParaRPr>
          </a:p>
        </p:txBody>
      </p:sp>
      <p:sp>
        <p:nvSpPr>
          <p:cNvPr id="94" name="TextBox 60">
            <a:extLst>
              <a:ext uri="{FF2B5EF4-FFF2-40B4-BE49-F238E27FC236}">
                <a16:creationId xmlns:a16="http://schemas.microsoft.com/office/drawing/2014/main" id="{F6C820AD-42F5-40EC-BC1B-12DB3B8622C2}"/>
              </a:ext>
            </a:extLst>
          </p:cNvPr>
          <p:cNvSpPr txBox="1"/>
          <p:nvPr/>
        </p:nvSpPr>
        <p:spPr>
          <a:xfrm>
            <a:off x="3431807" y="7498661"/>
            <a:ext cx="2206993"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ORIL00F, NCEs</a:t>
            </a:r>
            <a:endParaRPr lang="en-US" sz="1800" kern="100" dirty="0">
              <a:effectLst/>
              <a:ea typeface="等线" panose="02010600030101010101" pitchFamily="2" charset="-122"/>
            </a:endParaRPr>
          </a:p>
        </p:txBody>
      </p:sp>
      <p:sp>
        <p:nvSpPr>
          <p:cNvPr id="95" name="TextBox 60">
            <a:extLst>
              <a:ext uri="{FF2B5EF4-FFF2-40B4-BE49-F238E27FC236}">
                <a16:creationId xmlns:a16="http://schemas.microsoft.com/office/drawing/2014/main" id="{330BA5C8-936C-45AD-AF28-333D48D1C5F1}"/>
              </a:ext>
            </a:extLst>
          </p:cNvPr>
          <p:cNvSpPr txBox="1"/>
          <p:nvPr/>
        </p:nvSpPr>
        <p:spPr>
          <a:xfrm>
            <a:off x="3431807" y="6939687"/>
            <a:ext cx="2206993"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ORIL00F</a:t>
            </a:r>
            <a:endParaRPr lang="en-US" sz="1800" kern="100" dirty="0">
              <a:effectLst/>
              <a:ea typeface="等线" panose="02010600030101010101" pitchFamily="2" charset="-122"/>
            </a:endParaRPr>
          </a:p>
        </p:txBody>
      </p:sp>
      <p:sp>
        <p:nvSpPr>
          <p:cNvPr id="96" name="TextBox 60">
            <a:extLst>
              <a:ext uri="{FF2B5EF4-FFF2-40B4-BE49-F238E27FC236}">
                <a16:creationId xmlns:a16="http://schemas.microsoft.com/office/drawing/2014/main" id="{FE6B4D32-A775-4908-8DE0-BAC4118A0EAC}"/>
              </a:ext>
            </a:extLst>
          </p:cNvPr>
          <p:cNvSpPr txBox="1"/>
          <p:nvPr/>
        </p:nvSpPr>
        <p:spPr>
          <a:xfrm>
            <a:off x="5358061" y="7476113"/>
            <a:ext cx="1728540"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Covid-19</a:t>
            </a:r>
          </a:p>
        </p:txBody>
      </p:sp>
      <p:sp>
        <p:nvSpPr>
          <p:cNvPr id="97" name="TextBox 60">
            <a:extLst>
              <a:ext uri="{FF2B5EF4-FFF2-40B4-BE49-F238E27FC236}">
                <a16:creationId xmlns:a16="http://schemas.microsoft.com/office/drawing/2014/main" id="{023E89EF-B993-4A0D-A789-000BE7124828}"/>
              </a:ext>
            </a:extLst>
          </p:cNvPr>
          <p:cNvSpPr txBox="1"/>
          <p:nvPr/>
        </p:nvSpPr>
        <p:spPr>
          <a:xfrm>
            <a:off x="5358061" y="6940161"/>
            <a:ext cx="1728540"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Angiogenesis</a:t>
            </a:r>
            <a:endParaRPr lang="en-US" sz="1800" kern="100" dirty="0">
              <a:effectLst/>
              <a:ea typeface="等线" panose="02010600030101010101" pitchFamily="2" charset="-122"/>
            </a:endParaRPr>
          </a:p>
        </p:txBody>
      </p:sp>
      <p:sp>
        <p:nvSpPr>
          <p:cNvPr id="47" name="TextBox 60">
            <a:extLst>
              <a:ext uri="{FF2B5EF4-FFF2-40B4-BE49-F238E27FC236}">
                <a16:creationId xmlns:a16="http://schemas.microsoft.com/office/drawing/2014/main" id="{1572BCE7-8EF3-4041-A78F-4DE9439BA129}"/>
              </a:ext>
            </a:extLst>
          </p:cNvPr>
          <p:cNvSpPr txBox="1"/>
          <p:nvPr/>
        </p:nvSpPr>
        <p:spPr>
          <a:xfrm>
            <a:off x="1000335" y="8022851"/>
            <a:ext cx="2788711"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2000" b="1" kern="100" dirty="0">
                <a:effectLst/>
                <a:ea typeface="等线" panose="02010600030101010101" pitchFamily="2" charset="-122"/>
              </a:rPr>
              <a:t>Anti-TREM2 </a:t>
            </a:r>
            <a:endParaRPr lang="en-US" sz="2000" kern="100" dirty="0">
              <a:effectLst/>
              <a:ea typeface="等线" panose="02010600030101010101" pitchFamily="2" charset="-122"/>
            </a:endParaRPr>
          </a:p>
        </p:txBody>
      </p:sp>
      <p:sp>
        <p:nvSpPr>
          <p:cNvPr id="48" name="TextBox 60">
            <a:extLst>
              <a:ext uri="{FF2B5EF4-FFF2-40B4-BE49-F238E27FC236}">
                <a16:creationId xmlns:a16="http://schemas.microsoft.com/office/drawing/2014/main" id="{E61C39B4-9744-4336-AFAF-D394B3439851}"/>
              </a:ext>
            </a:extLst>
          </p:cNvPr>
          <p:cNvSpPr txBox="1"/>
          <p:nvPr/>
        </p:nvSpPr>
        <p:spPr>
          <a:xfrm>
            <a:off x="3431807" y="8019752"/>
            <a:ext cx="2206993"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ORIL00F</a:t>
            </a:r>
            <a:endParaRPr lang="en-US" sz="1800" kern="100" dirty="0">
              <a:effectLst/>
              <a:ea typeface="等线" panose="02010600030101010101" pitchFamily="2" charset="-122"/>
            </a:endParaRPr>
          </a:p>
        </p:txBody>
      </p:sp>
      <p:sp>
        <p:nvSpPr>
          <p:cNvPr id="49" name="TextBox 60">
            <a:extLst>
              <a:ext uri="{FF2B5EF4-FFF2-40B4-BE49-F238E27FC236}">
                <a16:creationId xmlns:a16="http://schemas.microsoft.com/office/drawing/2014/main" id="{2AA5944C-C147-42F2-8DB6-3AD7585B88CC}"/>
              </a:ext>
            </a:extLst>
          </p:cNvPr>
          <p:cNvSpPr txBox="1"/>
          <p:nvPr/>
        </p:nvSpPr>
        <p:spPr>
          <a:xfrm>
            <a:off x="5358061" y="7997204"/>
            <a:ext cx="1728540" cy="510852"/>
          </a:xfrm>
          <a:prstGeom prst="rect">
            <a:avLst/>
          </a:prstGeom>
          <a:noFill/>
        </p:spPr>
        <p:txBody>
          <a:bodyPr wrap="square" lIns="9144" tIns="9144" rIns="9144" bIns="9144" rtlCol="0" anchor="ctr">
            <a:noAutofit/>
          </a:bodyPr>
          <a:lstStyle/>
          <a:p>
            <a:pPr marL="0" marR="0" fontAlgn="base">
              <a:lnSpc>
                <a:spcPct val="107000"/>
              </a:lnSpc>
              <a:spcBef>
                <a:spcPts val="0"/>
              </a:spcBef>
              <a:spcAft>
                <a:spcPts val="0"/>
              </a:spcAft>
            </a:pPr>
            <a:r>
              <a:rPr lang="en-US" sz="1800" b="1" kern="100" dirty="0">
                <a:effectLst/>
                <a:ea typeface="等线" panose="02010600030101010101" pitchFamily="2" charset="-122"/>
              </a:rPr>
              <a:t>Alzheimer’s</a:t>
            </a:r>
          </a:p>
        </p:txBody>
      </p:sp>
    </p:spTree>
    <p:extLst>
      <p:ext uri="{BB962C8B-B14F-4D97-AF65-F5344CB8AC3E}">
        <p14:creationId xmlns:p14="http://schemas.microsoft.com/office/powerpoint/2010/main" val="81498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33321" y="2"/>
            <a:ext cx="3154679"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414" rtl="0" eaLnBrk="1" fontAlgn="auto" latinLnBrk="0" hangingPunct="1">
              <a:lnSpc>
                <a:spcPct val="100000"/>
              </a:lnSpc>
              <a:spcBef>
                <a:spcPts val="0"/>
              </a:spcBef>
              <a:spcAft>
                <a:spcPts val="0"/>
              </a:spcAft>
              <a:buClrTx/>
              <a:buSzTx/>
              <a:buFontTx/>
              <a:buNone/>
              <a:tabLst/>
              <a:defRPr/>
            </a:pPr>
            <a:endParaRPr kumimoji="0" lang="en-US" sz="1584" b="0" i="0" u="none" strike="noStrike" kern="1200" cap="none" spc="0" normalizeH="0" baseline="0" noProof="0">
              <a:ln>
                <a:noFill/>
              </a:ln>
              <a:solidFill>
                <a:srgbClr val="F2F2F5"/>
              </a:solidFill>
              <a:effectLst/>
              <a:uLnTx/>
              <a:uFillTx/>
              <a:latin typeface="Roboto"/>
              <a:ea typeface="DengXian"/>
              <a:cs typeface="+mn-cs"/>
            </a:endParaRPr>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3100" y="3538370"/>
            <a:ext cx="3210257" cy="3210257"/>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414" rtl="0" eaLnBrk="1" fontAlgn="auto" latinLnBrk="0" hangingPunct="1">
              <a:lnSpc>
                <a:spcPct val="100000"/>
              </a:lnSpc>
              <a:spcBef>
                <a:spcPts val="0"/>
              </a:spcBef>
              <a:spcAft>
                <a:spcPts val="0"/>
              </a:spcAft>
              <a:buClrTx/>
              <a:buSzTx/>
              <a:buFontTx/>
              <a:buNone/>
              <a:tabLst/>
              <a:defRPr/>
            </a:pPr>
            <a:endParaRPr kumimoji="0" lang="en-US" sz="1584" b="0" i="0" u="none" strike="noStrike" kern="1200" cap="none" spc="0" normalizeH="0" baseline="0" noProof="0">
              <a:ln>
                <a:noFill/>
              </a:ln>
              <a:solidFill>
                <a:srgbClr val="F2F2F5"/>
              </a:solidFill>
              <a:effectLst/>
              <a:uLnTx/>
              <a:uFillTx/>
              <a:latin typeface="Roboto"/>
              <a:ea typeface="DengXian"/>
              <a:cs typeface="+mn-cs"/>
            </a:endParaRPr>
          </a:p>
        </p:txBody>
      </p:sp>
      <p:pic>
        <p:nvPicPr>
          <p:cNvPr id="18" name="Graphic 17" descr="Doctor">
            <a:extLst>
              <a:ext uri="{FF2B5EF4-FFF2-40B4-BE49-F238E27FC236}">
                <a16:creationId xmlns:a16="http://schemas.microsoft.com/office/drawing/2014/main" id="{C75CE287-BE87-476E-9356-752F11B46D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20980" y="4286252"/>
            <a:ext cx="1714497" cy="1714497"/>
          </a:xfrm>
          <a:prstGeom prst="rect">
            <a:avLst/>
          </a:prstGeom>
        </p:spPr>
      </p:pic>
      <p:sp>
        <p:nvSpPr>
          <p:cNvPr id="4" name="TextBox 3">
            <a:extLst>
              <a:ext uri="{FF2B5EF4-FFF2-40B4-BE49-F238E27FC236}">
                <a16:creationId xmlns:a16="http://schemas.microsoft.com/office/drawing/2014/main" id="{473D9D76-0E63-41E7-8E2B-A4438916C7BA}"/>
              </a:ext>
            </a:extLst>
          </p:cNvPr>
          <p:cNvSpPr txBox="1"/>
          <p:nvPr/>
        </p:nvSpPr>
        <p:spPr>
          <a:xfrm>
            <a:off x="876300" y="2171700"/>
            <a:ext cx="13601700" cy="725522"/>
          </a:xfrm>
          <a:prstGeom prst="rect">
            <a:avLst/>
          </a:prstGeom>
        </p:spPr>
        <p:txBody>
          <a:bodyPr vert="horz" lIns="91440" tIns="45720" rIns="91440" bIns="45720" rtlCol="0" anchor="ctr">
            <a:normAutofit lnSpcReduction="10000"/>
          </a:bodyPr>
          <a:lstStyle/>
          <a:p>
            <a:pPr marL="0" marR="0" lvl="0" indent="0" algn="l" defTabSz="914390" rtl="0" eaLnBrk="1" fontAlgn="auto" latinLnBrk="0" hangingPunct="1">
              <a:lnSpc>
                <a:spcPct val="90000"/>
              </a:lnSpc>
              <a:spcBef>
                <a:spcPts val="0"/>
              </a:spcBef>
              <a:spcAft>
                <a:spcPts val="600"/>
              </a:spcAft>
              <a:buClrTx/>
              <a:buSzTx/>
              <a:buFontTx/>
              <a:buNone/>
              <a:tabLst/>
              <a:defRPr/>
            </a:pPr>
            <a:r>
              <a:rPr kumimoji="0" lang="en-US" sz="2401" b="1" i="0" u="none" strike="noStrike" kern="1200" cap="none" spc="0" normalizeH="0" baseline="0" noProof="0" dirty="0">
                <a:ln>
                  <a:noFill/>
                </a:ln>
                <a:solidFill>
                  <a:srgbClr val="0A091B"/>
                </a:solidFill>
                <a:effectLst/>
                <a:uLnTx/>
                <a:uFillTx/>
                <a:latin typeface="Roboto"/>
                <a:ea typeface="DengXian"/>
                <a:cs typeface="+mn-cs"/>
              </a:rPr>
              <a:t>ORIL recognizes the need to diversify and build its product pipeline based on its platform technology</a:t>
            </a:r>
          </a:p>
        </p:txBody>
      </p:sp>
      <p:sp>
        <p:nvSpPr>
          <p:cNvPr id="5" name="TextBox 4">
            <a:extLst>
              <a:ext uri="{FF2B5EF4-FFF2-40B4-BE49-F238E27FC236}">
                <a16:creationId xmlns:a16="http://schemas.microsoft.com/office/drawing/2014/main" id="{75F4F68B-D4FF-4A9E-BE4F-AA1804BBB9AD}"/>
              </a:ext>
            </a:extLst>
          </p:cNvPr>
          <p:cNvSpPr txBox="1"/>
          <p:nvPr/>
        </p:nvSpPr>
        <p:spPr>
          <a:xfrm>
            <a:off x="1293828" y="3009900"/>
            <a:ext cx="12134850" cy="5510551"/>
          </a:xfrm>
          <a:prstGeom prst="rect">
            <a:avLst/>
          </a:prstGeom>
        </p:spPr>
        <p:txBody>
          <a:bodyPr vert="horz" lIns="91440" tIns="45720" rIns="91440" bIns="45720" rtlCol="0" anchor="t">
            <a:noAutofit/>
          </a:bodyPr>
          <a:lstStyle/>
          <a:p>
            <a:pPr marL="457195" indent="-457195" algn="just" defTabSz="914390">
              <a:spcAft>
                <a:spcPts val="1200"/>
              </a:spcAft>
              <a:buFont typeface="Wingdings" panose="05000000000000000000" pitchFamily="2" charset="2"/>
              <a:buChar char="§"/>
              <a:defRPr/>
            </a:pPr>
            <a:r>
              <a:rPr lang="en-US" sz="2401" b="1" dirty="0">
                <a:solidFill>
                  <a:srgbClr val="002060"/>
                </a:solidFill>
              </a:rPr>
              <a:t>Pathogenic organisms and viruses </a:t>
            </a:r>
            <a:r>
              <a:rPr lang="en-US" sz="2401" dirty="0">
                <a:solidFill>
                  <a:srgbClr val="0A091B"/>
                </a:solidFill>
              </a:rPr>
              <a:t>e.g., anti-viral application to prevent the virus from “docking” </a:t>
            </a:r>
            <a:r>
              <a:rPr lang="en-US" sz="2401">
                <a:solidFill>
                  <a:srgbClr val="0A091B"/>
                </a:solidFill>
              </a:rPr>
              <a:t>on the host </a:t>
            </a:r>
            <a:r>
              <a:rPr lang="en-US" sz="2401" dirty="0">
                <a:solidFill>
                  <a:srgbClr val="0A091B"/>
                </a:solidFill>
              </a:rPr>
              <a:t>cell thereby preventing invasion and modifying cell processes, including </a:t>
            </a:r>
            <a:r>
              <a:rPr lang="en-US" sz="2401" b="1" dirty="0">
                <a:solidFill>
                  <a:srgbClr val="002060"/>
                </a:solidFill>
              </a:rPr>
              <a:t>CoVid-19</a:t>
            </a:r>
          </a:p>
          <a:p>
            <a:pPr marL="457195" marR="0" lvl="0" indent="-457195" algn="just" defTabSz="91439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401" b="1" i="0" u="none" strike="noStrike" kern="1200" cap="none" spc="0" normalizeH="0" baseline="0" noProof="0" dirty="0">
                <a:ln>
                  <a:noFill/>
                </a:ln>
                <a:solidFill>
                  <a:srgbClr val="002060"/>
                </a:solidFill>
                <a:effectLst/>
                <a:uLnTx/>
                <a:uFillTx/>
                <a:latin typeface="Roboto"/>
                <a:ea typeface="DengXian"/>
                <a:cs typeface="+mn-cs"/>
              </a:rPr>
              <a:t>Cardiac disease – </a:t>
            </a:r>
            <a:r>
              <a:rPr kumimoji="0" lang="en-US" sz="2401" b="0" i="0" u="none" strike="noStrike" kern="1200" cap="none" spc="0" normalizeH="0" baseline="0" noProof="0" dirty="0">
                <a:ln>
                  <a:noFill/>
                </a:ln>
                <a:solidFill>
                  <a:srgbClr val="0A091B"/>
                </a:solidFill>
                <a:effectLst/>
                <a:uLnTx/>
                <a:uFillTx/>
                <a:latin typeface="Roboto"/>
                <a:ea typeface="DengXian"/>
                <a:cs typeface="+mn-cs"/>
              </a:rPr>
              <a:t>#1 global disease killer</a:t>
            </a:r>
          </a:p>
          <a:p>
            <a:pPr marL="457195" marR="0" lvl="0" indent="-457195" algn="just" defTabSz="91439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401" b="1" i="0" u="none" strike="noStrike" kern="1200" cap="none" spc="0" normalizeH="0" baseline="0" noProof="0" dirty="0">
                <a:ln>
                  <a:noFill/>
                </a:ln>
                <a:solidFill>
                  <a:srgbClr val="002060"/>
                </a:solidFill>
                <a:effectLst/>
                <a:uLnTx/>
                <a:uFillTx/>
                <a:latin typeface="Roboto"/>
                <a:ea typeface="DengXian"/>
                <a:cs typeface="+mn-cs"/>
              </a:rPr>
              <a:t>Inflammatory diseases – </a:t>
            </a:r>
            <a:r>
              <a:rPr kumimoji="0" lang="en-US" sz="2401" b="0" i="0" u="none" strike="noStrike" kern="1200" cap="none" spc="0" normalizeH="0" baseline="0" noProof="0" dirty="0">
                <a:ln>
                  <a:noFill/>
                </a:ln>
                <a:solidFill>
                  <a:srgbClr val="0A091B"/>
                </a:solidFill>
                <a:effectLst/>
                <a:uLnTx/>
                <a:uFillTx/>
                <a:latin typeface="Roboto"/>
                <a:ea typeface="DengXian"/>
                <a:cs typeface="+mn-cs"/>
              </a:rPr>
              <a:t>such as inflammatory bowel disease</a:t>
            </a:r>
          </a:p>
          <a:p>
            <a:pPr marL="457195" marR="0" lvl="0" indent="-457195" algn="just" defTabSz="91439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2401" b="1" i="0" u="none" strike="noStrike" kern="1200" cap="none" spc="0" normalizeH="0" baseline="0" noProof="0" dirty="0">
                <a:ln>
                  <a:noFill/>
                </a:ln>
                <a:solidFill>
                  <a:srgbClr val="002060"/>
                </a:solidFill>
                <a:effectLst/>
                <a:uLnTx/>
                <a:uFillTx/>
                <a:latin typeface="Roboto"/>
                <a:ea typeface="DengXian"/>
                <a:cs typeface="+mn-cs"/>
              </a:rPr>
              <a:t>Diabetes –</a:t>
            </a:r>
            <a:endParaRPr kumimoji="0" lang="en-US" sz="2401" b="0" i="0" u="none" strike="noStrike" kern="1200" cap="none" spc="0" normalizeH="0" baseline="0" noProof="0" dirty="0">
              <a:ln>
                <a:noFill/>
              </a:ln>
              <a:solidFill>
                <a:srgbClr val="002060"/>
              </a:solidFill>
              <a:effectLst/>
              <a:uLnTx/>
              <a:uFillTx/>
              <a:latin typeface="Roboto"/>
              <a:ea typeface="DengXian"/>
              <a:cs typeface="+mn-cs"/>
            </a:endParaRPr>
          </a:p>
          <a:p>
            <a:pPr marL="1257285" marR="0" lvl="1" indent="-342895" algn="l" defTabSz="91439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AU" sz="2401" b="0" i="0" u="none" strike="noStrike" kern="1200" cap="none" spc="0" normalizeH="0" baseline="0" noProof="0" dirty="0">
                <a:ln>
                  <a:noFill/>
                </a:ln>
                <a:solidFill>
                  <a:srgbClr val="0A091B"/>
                </a:solidFill>
                <a:effectLst/>
                <a:uLnTx/>
                <a:uFillTx/>
                <a:latin typeface="Roboto"/>
                <a:ea typeface="DengXian"/>
                <a:cs typeface="+mn-cs"/>
              </a:rPr>
              <a:t>In 2019, the global prevalence of diabetes was estimated to be 463 million, expected to rise to 700 million by 2045</a:t>
            </a:r>
          </a:p>
          <a:p>
            <a:pPr marL="1257285" marR="0" lvl="1" indent="-342895" algn="l" defTabSz="91439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AU" sz="2401" b="0" i="0" u="none" strike="noStrike" kern="1200" cap="none" spc="0" normalizeH="0" baseline="0" noProof="0" dirty="0">
                <a:ln>
                  <a:noFill/>
                </a:ln>
                <a:solidFill>
                  <a:srgbClr val="0A091B"/>
                </a:solidFill>
                <a:effectLst/>
                <a:uLnTx/>
                <a:uFillTx/>
                <a:latin typeface="Roboto"/>
                <a:ea typeface="DengXian"/>
                <a:cs typeface="+mn-cs"/>
              </a:rPr>
              <a:t>In China alone, it is estimated there are 116 million people with diabetes</a:t>
            </a:r>
          </a:p>
          <a:p>
            <a:pPr marL="457195" marR="0" lvl="0" indent="-457195" algn="just" defTabSz="91439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401" b="1" i="0" u="none" strike="noStrike" kern="1200" cap="none" spc="0" normalizeH="0" baseline="0" noProof="0" dirty="0">
                <a:ln>
                  <a:noFill/>
                </a:ln>
                <a:solidFill>
                  <a:srgbClr val="002060"/>
                </a:solidFill>
                <a:effectLst/>
                <a:uLnTx/>
                <a:uFillTx/>
                <a:latin typeface="Roboto"/>
                <a:ea typeface="DengXian"/>
                <a:cs typeface="+mn-cs"/>
              </a:rPr>
              <a:t>Neuro-degenerative diseases </a:t>
            </a:r>
            <a:r>
              <a:rPr kumimoji="0" lang="en-US" sz="2401" b="0" i="0" u="none" strike="noStrike" kern="1200" cap="none" spc="0" normalizeH="0" baseline="0" noProof="0" dirty="0">
                <a:ln>
                  <a:noFill/>
                </a:ln>
                <a:solidFill>
                  <a:srgbClr val="0A091B"/>
                </a:solidFill>
                <a:effectLst/>
                <a:uLnTx/>
                <a:uFillTx/>
                <a:latin typeface="Roboto"/>
                <a:ea typeface="DengXian"/>
                <a:cs typeface="+mn-cs"/>
              </a:rPr>
              <a:t>such as Alzheimer’s disease</a:t>
            </a:r>
            <a:endParaRPr kumimoji="0" lang="en-US" sz="2401" b="1" i="0" u="none" strike="noStrike" kern="1200" cap="none" spc="0" normalizeH="0" baseline="0" noProof="0" dirty="0">
              <a:ln>
                <a:noFill/>
              </a:ln>
              <a:solidFill>
                <a:srgbClr val="002060"/>
              </a:solidFill>
              <a:effectLst/>
              <a:uLnTx/>
              <a:uFillTx/>
              <a:latin typeface="Roboto"/>
              <a:ea typeface="DengXian"/>
              <a:cs typeface="+mn-cs"/>
            </a:endParaRPr>
          </a:p>
          <a:p>
            <a:pPr marL="457195" marR="0" lvl="0" indent="-457195" algn="just" defTabSz="91439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401" b="1" i="0" u="none" strike="noStrike" kern="1200" cap="none" spc="0" normalizeH="0" baseline="0" noProof="0" dirty="0">
                <a:ln>
                  <a:noFill/>
                </a:ln>
                <a:solidFill>
                  <a:srgbClr val="002060"/>
                </a:solidFill>
                <a:effectLst/>
                <a:uLnTx/>
                <a:uFillTx/>
                <a:latin typeface="Roboto"/>
                <a:ea typeface="DengXian"/>
                <a:cs typeface="+mn-cs"/>
              </a:rPr>
              <a:t>Asthma</a:t>
            </a:r>
          </a:p>
          <a:p>
            <a:pPr marL="457195" marR="0" lvl="0" indent="-457195" algn="just" defTabSz="91439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2401" b="1" i="0" u="none" strike="noStrike" kern="1200" cap="none" spc="0" normalizeH="0" baseline="0" noProof="0" dirty="0">
                <a:ln>
                  <a:noFill/>
                </a:ln>
                <a:solidFill>
                  <a:srgbClr val="002060"/>
                </a:solidFill>
                <a:effectLst/>
                <a:uLnTx/>
                <a:uFillTx/>
                <a:latin typeface="Roboto"/>
                <a:ea typeface="DengXian"/>
                <a:cs typeface="+mn-cs"/>
              </a:rPr>
              <a:t>Cirrhosis of the liver</a:t>
            </a:r>
          </a:p>
        </p:txBody>
      </p:sp>
      <p:cxnSp>
        <p:nvCxnSpPr>
          <p:cNvPr id="11" name="Straight Connector 10">
            <a:extLst>
              <a:ext uri="{FF2B5EF4-FFF2-40B4-BE49-F238E27FC236}">
                <a16:creationId xmlns:a16="http://schemas.microsoft.com/office/drawing/2014/main" id="{2EAF667F-B63A-4CCB-98E3-FCFB79BFC682}"/>
              </a:ext>
            </a:extLst>
          </p:cNvPr>
          <p:cNvCxnSpPr/>
          <p:nvPr/>
        </p:nvCxnSpPr>
        <p:spPr>
          <a:xfrm>
            <a:off x="16744951" y="9186985"/>
            <a:ext cx="0" cy="742950"/>
          </a:xfrm>
          <a:prstGeom prst="line">
            <a:avLst/>
          </a:prstGeom>
          <a:ln w="63500">
            <a:solidFill>
              <a:srgbClr val="C0C0C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Slide Number Placeholder 8">
            <a:extLst>
              <a:ext uri="{FF2B5EF4-FFF2-40B4-BE49-F238E27FC236}">
                <a16:creationId xmlns:a16="http://schemas.microsoft.com/office/drawing/2014/main" id="{A7198F1C-5E55-40A8-B92F-D5E93C78E3A0}"/>
              </a:ext>
            </a:extLst>
          </p:cNvPr>
          <p:cNvSpPr txBox="1">
            <a:spLocks/>
          </p:cNvSpPr>
          <p:nvPr/>
        </p:nvSpPr>
        <p:spPr>
          <a:xfrm>
            <a:off x="16916402" y="9072687"/>
            <a:ext cx="1733549" cy="954107"/>
          </a:xfrm>
          <a:prstGeom prst="rect">
            <a:avLst/>
          </a:prstGeom>
          <a:noFill/>
        </p:spPr>
        <p:txBody>
          <a:bodyPr wrap="square" rtlCol="0">
            <a:spAutoFit/>
          </a:bodyPr>
          <a:lstStyle>
            <a:defPPr>
              <a:defRPr lang="uk-UA"/>
            </a:defPPr>
            <a:lvl1pPr marL="0" algn="l" defTabSz="1371600" rtl="0" eaLnBrk="1" latinLnBrk="0" hangingPunct="1">
              <a:defRPr lang="uk-UA" sz="2800" b="1" kern="1200" smtClean="0">
                <a:solidFill>
                  <a:schemeClr val="accent2"/>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0</a:t>
            </a:r>
            <a:fld id="{37D409AB-2201-4E18-8A34-C31753AD9B06}" type="slidenum">
              <a:rPr kumimoji="0" lang="uk-UA" sz="2800" b="1" i="0" u="none" strike="noStrike" kern="1200" cap="none" spc="0" normalizeH="0" baseline="0" noProof="0">
                <a:ln>
                  <a:noFill/>
                </a:ln>
                <a:solidFill>
                  <a:srgbClr val="C0C0C8"/>
                </a:solidFill>
                <a:effectLst/>
                <a:uLnTx/>
                <a:uFillTx/>
                <a:ea typeface="DengXian"/>
                <a:cs typeface="+mn-cs"/>
              </a:rPr>
              <a:pPr marL="0" marR="0" lvl="0" indent="0" algn="l" defTabSz="1371600" rtl="0" eaLnBrk="1" fontAlgn="auto" latinLnBrk="0" hangingPunct="1">
                <a:lnSpc>
                  <a:spcPct val="100000"/>
                </a:lnSpc>
                <a:spcBef>
                  <a:spcPts val="0"/>
                </a:spcBef>
                <a:spcAft>
                  <a:spcPts val="0"/>
                </a:spcAft>
                <a:buClrTx/>
                <a:buSzTx/>
                <a:buFontTx/>
                <a:buNone/>
                <a:tabLst/>
                <a:defRPr/>
              </a:pPr>
              <a:t>12</a:t>
            </a:fld>
            <a:endParaRPr kumimoji="0" lang="uk-UA" sz="2800" b="1" i="0" u="none" strike="noStrike" kern="1200" cap="none" spc="0" normalizeH="0" baseline="0" noProof="0">
              <a:ln>
                <a:noFill/>
              </a:ln>
              <a:solidFill>
                <a:srgbClr val="C0C0C8"/>
              </a:solidFill>
              <a:effectLst/>
              <a:uLnTx/>
              <a:uFillTx/>
              <a:ea typeface="DengXian"/>
              <a:cs typeface="+mn-cs"/>
            </a:endParaRPr>
          </a:p>
        </p:txBody>
      </p:sp>
      <p:sp>
        <p:nvSpPr>
          <p:cNvPr id="10" name="Title 1">
            <a:extLst>
              <a:ext uri="{FF2B5EF4-FFF2-40B4-BE49-F238E27FC236}">
                <a16:creationId xmlns:a16="http://schemas.microsoft.com/office/drawing/2014/main" id="{5F536D12-19E4-42A4-BDDD-95DB9D5AB484}"/>
              </a:ext>
            </a:extLst>
          </p:cNvPr>
          <p:cNvSpPr txBox="1">
            <a:spLocks/>
          </p:cNvSpPr>
          <p:nvPr/>
        </p:nvSpPr>
        <p:spPr>
          <a:xfrm>
            <a:off x="876300" y="571413"/>
            <a:ext cx="10248900" cy="1269578"/>
          </a:xfrm>
          <a:prstGeom prst="rect">
            <a:avLst/>
          </a:prstGeom>
          <a:noFill/>
        </p:spPr>
        <p:txBody>
          <a:bodyPr wrap="square" rtlCol="0" anchor="t">
            <a:spAutoFit/>
          </a:bodyPr>
          <a:lstStyle>
            <a:lvl1pPr algn="l" defTabSz="1371600" rtl="0" eaLnBrk="1" latinLnBrk="0" hangingPunct="1">
              <a:lnSpc>
                <a:spcPct val="90000"/>
              </a:lnSpc>
              <a:spcBef>
                <a:spcPct val="0"/>
              </a:spcBef>
              <a:buNone/>
              <a:defRPr lang="uk-UA" sz="4500" b="1" kern="1200">
                <a:solidFill>
                  <a:srgbClr val="00B0F0"/>
                </a:solidFill>
                <a:latin typeface="+mn-lt"/>
                <a:ea typeface="Roboto Condensed" panose="02000000000000000000" pitchFamily="2" charset="0"/>
                <a:cs typeface="+mn-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00B0F0"/>
                </a:solidFill>
                <a:effectLst/>
                <a:uLnTx/>
                <a:uFillTx/>
                <a:latin typeface="Roboto"/>
                <a:cs typeface="+mn-cs"/>
              </a:rPr>
              <a:t>ORIL Technology</a:t>
            </a:r>
          </a:p>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4000" b="1" i="1" u="none" strike="noStrike" kern="1200" cap="none" spc="0" normalizeH="0" baseline="0" noProof="0" dirty="0">
                <a:ln>
                  <a:noFill/>
                </a:ln>
                <a:solidFill>
                  <a:srgbClr val="002060"/>
                </a:solidFill>
                <a:effectLst/>
                <a:uLnTx/>
                <a:uFillTx/>
                <a:latin typeface="Roboto"/>
                <a:cs typeface="+mn-cs"/>
              </a:rPr>
              <a:t>Other Therapeutic Applications</a:t>
            </a:r>
          </a:p>
        </p:txBody>
      </p:sp>
      <p:sp>
        <p:nvSpPr>
          <p:cNvPr id="13" name="Rectangle 12">
            <a:extLst>
              <a:ext uri="{FF2B5EF4-FFF2-40B4-BE49-F238E27FC236}">
                <a16:creationId xmlns:a16="http://schemas.microsoft.com/office/drawing/2014/main" id="{E21338DC-3915-4C9D-A22A-1DC7515EB47F}"/>
              </a:ext>
            </a:extLst>
          </p:cNvPr>
          <p:cNvSpPr/>
          <p:nvPr/>
        </p:nvSpPr>
        <p:spPr>
          <a:xfrm>
            <a:off x="9614617" y="9569317"/>
            <a:ext cx="4506362" cy="369460"/>
          </a:xfrm>
          <a:prstGeom prst="rect">
            <a:avLst/>
          </a:prstGeom>
        </p:spPr>
        <p:txBody>
          <a:bodyPr wrap="none">
            <a:spAutoFit/>
          </a:bodyPr>
          <a:lstStyle/>
          <a:p>
            <a:pPr marL="0" marR="0" lvl="0" indent="0" algn="l" defTabSz="1371414" rtl="0" eaLnBrk="1" fontAlgn="auto" latinLnBrk="0" hangingPunct="1">
              <a:lnSpc>
                <a:spcPct val="100000"/>
              </a:lnSpc>
              <a:spcBef>
                <a:spcPts val="0"/>
              </a:spcBef>
              <a:spcAft>
                <a:spcPts val="0"/>
              </a:spcAft>
              <a:buClrTx/>
              <a:buSzTx/>
              <a:buFontTx/>
              <a:buNone/>
              <a:tabLst/>
              <a:defRPr/>
            </a:pPr>
            <a:r>
              <a:rPr kumimoji="0" lang="en-AU" sz="1801" b="1" i="0" u="none" strike="noStrike" kern="1200" cap="none" spc="0" normalizeH="0" baseline="0" noProof="0">
                <a:ln>
                  <a:noFill/>
                </a:ln>
                <a:solidFill>
                  <a:srgbClr val="0A091B"/>
                </a:solidFill>
                <a:effectLst/>
                <a:uLnTx/>
                <a:uFillTx/>
                <a:latin typeface="Roboto"/>
                <a:ea typeface="DengXian"/>
                <a:cs typeface="+mn-cs"/>
              </a:rPr>
              <a:t>Source</a:t>
            </a:r>
            <a:r>
              <a:rPr kumimoji="0" lang="en-AU" sz="1801" b="0" i="0" u="none" strike="noStrike" kern="1200" cap="none" spc="0" normalizeH="0" baseline="0" noProof="0">
                <a:ln>
                  <a:noFill/>
                </a:ln>
                <a:solidFill>
                  <a:srgbClr val="0A091B"/>
                </a:solidFill>
                <a:effectLst/>
                <a:uLnTx/>
                <a:uFillTx/>
                <a:latin typeface="Roboto"/>
                <a:ea typeface="DengXian"/>
                <a:cs typeface="+mn-cs"/>
              </a:rPr>
              <a:t>: International Diabetes Federation</a:t>
            </a:r>
          </a:p>
        </p:txBody>
      </p:sp>
    </p:spTree>
    <p:extLst>
      <p:ext uri="{BB962C8B-B14F-4D97-AF65-F5344CB8AC3E}">
        <p14:creationId xmlns:p14="http://schemas.microsoft.com/office/powerpoint/2010/main" val="192508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A4BCB8-F51C-437C-98CD-B1B70BD20CB3}"/>
              </a:ext>
            </a:extLst>
          </p:cNvPr>
          <p:cNvSpPr>
            <a:spLocks noGrp="1"/>
          </p:cNvSpPr>
          <p:nvPr>
            <p:ph type="title"/>
          </p:nvPr>
        </p:nvSpPr>
        <p:spPr>
          <a:xfrm>
            <a:off x="876301" y="571412"/>
            <a:ext cx="10477499" cy="1214179"/>
          </a:xfrm>
        </p:spPr>
        <p:txBody>
          <a:bodyPr/>
          <a:lstStyle/>
          <a:p>
            <a:r>
              <a:rPr lang="en-US" dirty="0"/>
              <a:t>Fundraising Plan</a:t>
            </a:r>
            <a:br>
              <a:rPr lang="en-US" dirty="0"/>
            </a:br>
            <a:r>
              <a:rPr lang="en-US" sz="3600" i="1" dirty="0">
                <a:solidFill>
                  <a:srgbClr val="002060"/>
                </a:solidFill>
              </a:rPr>
              <a:t>Currently at Stage 1 of 3 Tranches of Funding</a:t>
            </a:r>
            <a:endParaRPr lang="en-US" sz="3600" dirty="0"/>
          </a:p>
        </p:txBody>
      </p:sp>
      <p:cxnSp>
        <p:nvCxnSpPr>
          <p:cNvPr id="8" name="Straight Connector 7">
            <a:extLst>
              <a:ext uri="{FF2B5EF4-FFF2-40B4-BE49-F238E27FC236}">
                <a16:creationId xmlns:a16="http://schemas.microsoft.com/office/drawing/2014/main" id="{383DF3B0-A812-4E13-926B-11AE4A01E094}"/>
              </a:ext>
            </a:extLst>
          </p:cNvPr>
          <p:cNvCxnSpPr/>
          <p:nvPr/>
        </p:nvCxnSpPr>
        <p:spPr>
          <a:xfrm>
            <a:off x="16744951"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F6A9B73-7EA0-4C1C-B396-74CD73D073EA}"/>
              </a:ext>
            </a:extLst>
          </p:cNvPr>
          <p:cNvSpPr txBox="1">
            <a:spLocks/>
          </p:cNvSpPr>
          <p:nvPr/>
        </p:nvSpPr>
        <p:spPr>
          <a:xfrm>
            <a:off x="16916402" y="9072687"/>
            <a:ext cx="1733549" cy="954107"/>
          </a:xfrm>
          <a:prstGeom prst="rect">
            <a:avLst/>
          </a:prstGeom>
          <a:noFill/>
        </p:spPr>
        <p:txBody>
          <a:bodyPr wrap="square" rtlCol="0">
            <a:spAutoFit/>
          </a:bodyPr>
          <a:lstStyle>
            <a:defPPr>
              <a:defRPr lang="uk-UA"/>
            </a:defPPr>
            <a:lvl1pPr marL="0" algn="l" defTabSz="1371600" rtl="0" eaLnBrk="1" latinLnBrk="0" hangingPunct="1">
              <a:defRPr lang="uk-UA" sz="2800" b="1" kern="1200" smtClean="0">
                <a:solidFill>
                  <a:schemeClr val="accent2"/>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583"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page</a:t>
            </a:r>
          </a:p>
          <a:p>
            <a:pPr marL="0" marR="0" lvl="0" indent="0" algn="l" defTabSz="1371583"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0</a:t>
            </a:r>
            <a:fld id="{37D409AB-2201-4E18-8A34-C31753AD9B06}" type="slidenum">
              <a:rPr kumimoji="0" lang="uk-UA" sz="2800" b="1" i="0" u="none" strike="noStrike" kern="1200" cap="none" spc="0" normalizeH="0" baseline="0" noProof="0">
                <a:ln>
                  <a:noFill/>
                </a:ln>
                <a:solidFill>
                  <a:srgbClr val="C0C0C8"/>
                </a:solidFill>
                <a:effectLst/>
                <a:uLnTx/>
                <a:uFillTx/>
                <a:latin typeface="Roboto"/>
                <a:ea typeface="DengXian"/>
                <a:cs typeface="+mn-cs"/>
              </a:rPr>
              <a:pPr marL="0" marR="0" lvl="0" indent="0" algn="l" defTabSz="1371583" rtl="0" eaLnBrk="1" fontAlgn="auto" latinLnBrk="0" hangingPunct="1">
                <a:lnSpc>
                  <a:spcPct val="100000"/>
                </a:lnSpc>
                <a:spcBef>
                  <a:spcPts val="0"/>
                </a:spcBef>
                <a:spcAft>
                  <a:spcPts val="0"/>
                </a:spcAft>
                <a:buClrTx/>
                <a:buSzTx/>
                <a:buFontTx/>
                <a:buNone/>
                <a:tabLst/>
                <a:defRPr/>
              </a:pPr>
              <a:t>13</a:t>
            </a:fld>
            <a:endParaRPr kumimoji="0" lang="uk-UA" sz="2800" b="1" i="0" u="none" strike="noStrike" kern="1200" cap="none" spc="0" normalizeH="0" baseline="0" noProof="0">
              <a:ln>
                <a:noFill/>
              </a:ln>
              <a:solidFill>
                <a:srgbClr val="C0C0C8"/>
              </a:solidFill>
              <a:effectLst/>
              <a:uLnTx/>
              <a:uFillTx/>
              <a:latin typeface="Roboto"/>
              <a:ea typeface="DengXian"/>
              <a:cs typeface="+mn-cs"/>
            </a:endParaRPr>
          </a:p>
        </p:txBody>
      </p:sp>
      <p:sp>
        <p:nvSpPr>
          <p:cNvPr id="7" name="TextBox 6">
            <a:extLst>
              <a:ext uri="{FF2B5EF4-FFF2-40B4-BE49-F238E27FC236}">
                <a16:creationId xmlns:a16="http://schemas.microsoft.com/office/drawing/2014/main" id="{8E05C078-67BD-492D-9DE6-F1F285F3A37C}"/>
              </a:ext>
            </a:extLst>
          </p:cNvPr>
          <p:cNvSpPr txBox="1">
            <a:spLocks/>
          </p:cNvSpPr>
          <p:nvPr/>
        </p:nvSpPr>
        <p:spPr>
          <a:xfrm>
            <a:off x="162294" y="2954822"/>
            <a:ext cx="5955031" cy="4201647"/>
          </a:xfrm>
          <a:prstGeom prst="rect">
            <a:avLst/>
          </a:prstGeom>
        </p:spPr>
        <p:txBody>
          <a:bodyPr vert="horz" lIns="91440" tIns="45720" rIns="91440" bIns="45720" rtlCol="0" anchor="ctr">
            <a:noAutofit/>
          </a:bodyPr>
          <a:lstStyle/>
          <a:p>
            <a:pPr marL="685792" marR="0" lvl="0" indent="-457195" algn="l" defTabSz="914390" rtl="0" eaLnBrk="1" fontAlgn="auto" latinLnBrk="0" hangingPunct="1">
              <a:lnSpc>
                <a:spcPct val="100000"/>
              </a:lnSpc>
              <a:spcBef>
                <a:spcPts val="0"/>
              </a:spcBef>
              <a:spcAft>
                <a:spcPts val="1200"/>
              </a:spcAft>
              <a:buClr>
                <a:srgbClr val="0A091B"/>
              </a:buClr>
              <a:buSzTx/>
              <a:buFont typeface="Wingdings" panose="05000000000000000000" pitchFamily="2" charset="2"/>
              <a:buChar char="Ø"/>
              <a:tabLst/>
              <a:defRPr/>
            </a:pPr>
            <a:r>
              <a:rPr kumimoji="0" lang="en-US" sz="2401" b="0" i="0" u="none" strike="noStrike" kern="1200" cap="none" spc="0" normalizeH="0" baseline="0" noProof="0" dirty="0">
                <a:ln>
                  <a:noFill/>
                </a:ln>
                <a:solidFill>
                  <a:srgbClr val="0A091B"/>
                </a:solidFill>
                <a:effectLst/>
                <a:uLnTx/>
                <a:uFillTx/>
                <a:latin typeface="Roboto"/>
                <a:ea typeface="DengXian"/>
                <a:cs typeface="+mn-cs"/>
              </a:rPr>
              <a:t>Seek an immediate capital investment of </a:t>
            </a:r>
            <a:r>
              <a:rPr kumimoji="0" lang="en-US" sz="2401" b="1" i="0" u="none" strike="noStrike" kern="1200" cap="none" spc="0" normalizeH="0" baseline="0" noProof="0" dirty="0">
                <a:ln>
                  <a:noFill/>
                </a:ln>
                <a:solidFill>
                  <a:srgbClr val="00B0F0"/>
                </a:solidFill>
                <a:effectLst/>
                <a:uLnTx/>
                <a:uFillTx/>
                <a:latin typeface="Roboto"/>
                <a:ea typeface="DengXian"/>
                <a:cs typeface="+mn-cs"/>
              </a:rPr>
              <a:t>AU$5.0m </a:t>
            </a:r>
            <a:r>
              <a:rPr kumimoji="0" lang="en-US" sz="2401" b="0" i="0" u="none" strike="noStrike" kern="1200" cap="none" spc="0" normalizeH="0" baseline="0" noProof="0" dirty="0">
                <a:ln>
                  <a:noFill/>
                </a:ln>
                <a:solidFill>
                  <a:srgbClr val="0A091B"/>
                </a:solidFill>
                <a:effectLst/>
                <a:uLnTx/>
                <a:uFillTx/>
                <a:latin typeface="Roboto"/>
                <a:ea typeface="DengXian"/>
                <a:cs typeface="+mn-cs"/>
              </a:rPr>
              <a:t>to complete pre-clinical in </a:t>
            </a:r>
            <a:r>
              <a:rPr kumimoji="0" lang="en-US" sz="2401" b="1" i="0" u="sng" strike="noStrike" kern="1200" cap="none" spc="0" normalizeH="0" baseline="0" noProof="0" dirty="0">
                <a:ln>
                  <a:noFill/>
                </a:ln>
                <a:solidFill>
                  <a:srgbClr val="00B0F0"/>
                </a:solidFill>
                <a:effectLst/>
                <a:uLnTx/>
                <a:uFillTx/>
                <a:latin typeface="Roboto"/>
                <a:ea typeface="DengXian"/>
                <a:cs typeface="+mn-cs"/>
              </a:rPr>
              <a:t>18 months</a:t>
            </a:r>
          </a:p>
          <a:p>
            <a:pPr marL="685792" marR="0" lvl="0" indent="-457195" algn="l" defTabSz="914390" rtl="0" eaLnBrk="1" fontAlgn="auto" latinLnBrk="0" hangingPunct="1">
              <a:lnSpc>
                <a:spcPct val="100000"/>
              </a:lnSpc>
              <a:spcBef>
                <a:spcPts val="0"/>
              </a:spcBef>
              <a:spcAft>
                <a:spcPts val="1200"/>
              </a:spcAft>
              <a:buClr>
                <a:srgbClr val="0A091B"/>
              </a:buClr>
              <a:buSzTx/>
              <a:buFont typeface="Wingdings" panose="05000000000000000000" pitchFamily="2" charset="2"/>
              <a:buChar char="Ø"/>
              <a:tabLst/>
              <a:defRPr/>
            </a:pPr>
            <a:r>
              <a:rPr kumimoji="0" lang="en-US" sz="2401" b="0" i="0" u="none" strike="noStrike" kern="1200" cap="none" spc="0" normalizeH="0" baseline="0" noProof="0" dirty="0">
                <a:ln>
                  <a:noFill/>
                </a:ln>
                <a:solidFill>
                  <a:srgbClr val="0A091B"/>
                </a:solidFill>
                <a:effectLst/>
                <a:uLnTx/>
                <a:uFillTx/>
                <a:latin typeface="Roboto"/>
                <a:ea typeface="DengXian"/>
                <a:cs typeface="+mn-cs"/>
              </a:rPr>
              <a:t>Phase I/IB studies require further </a:t>
            </a:r>
            <a:r>
              <a:rPr kumimoji="0" lang="en-US" sz="2401" b="1" i="0" u="none" strike="noStrike" kern="1200" cap="none" spc="0" normalizeH="0" baseline="0" noProof="0" dirty="0">
                <a:ln>
                  <a:noFill/>
                </a:ln>
                <a:solidFill>
                  <a:srgbClr val="00B0F0"/>
                </a:solidFill>
                <a:effectLst/>
                <a:uLnTx/>
                <a:uFillTx/>
                <a:latin typeface="Roboto"/>
                <a:ea typeface="DengXian"/>
                <a:cs typeface="+mn-cs"/>
              </a:rPr>
              <a:t>AU$5.0m </a:t>
            </a:r>
            <a:r>
              <a:rPr kumimoji="0" lang="en-US" sz="2401" b="0" i="0" u="none" strike="noStrike" kern="1200" cap="none" spc="0" normalizeH="0" baseline="0" noProof="0" dirty="0">
                <a:ln>
                  <a:noFill/>
                </a:ln>
                <a:solidFill>
                  <a:srgbClr val="0A091B"/>
                </a:solidFill>
                <a:effectLst/>
                <a:uLnTx/>
                <a:uFillTx/>
                <a:latin typeface="Roboto"/>
                <a:ea typeface="DengXian"/>
                <a:cs typeface="+mn-cs"/>
              </a:rPr>
              <a:t>and </a:t>
            </a:r>
            <a:r>
              <a:rPr kumimoji="0" lang="en-US" sz="2401" b="1" i="0" u="sng" strike="noStrike" kern="1200" cap="none" spc="0" normalizeH="0" baseline="0" noProof="0" dirty="0">
                <a:ln>
                  <a:noFill/>
                </a:ln>
                <a:solidFill>
                  <a:srgbClr val="00B0F0"/>
                </a:solidFill>
                <a:effectLst/>
                <a:uLnTx/>
                <a:uFillTx/>
                <a:latin typeface="Roboto"/>
                <a:ea typeface="DengXian"/>
                <a:cs typeface="+mn-cs"/>
              </a:rPr>
              <a:t>12 months </a:t>
            </a:r>
            <a:r>
              <a:rPr kumimoji="0" lang="en-US" sz="2401" b="0" i="0" u="none" strike="noStrike" kern="1200" cap="none" spc="0" normalizeH="0" baseline="0" noProof="0" dirty="0">
                <a:ln>
                  <a:noFill/>
                </a:ln>
                <a:solidFill>
                  <a:srgbClr val="0A091B"/>
                </a:solidFill>
                <a:effectLst/>
                <a:uLnTx/>
                <a:uFillTx/>
                <a:latin typeface="Roboto"/>
                <a:ea typeface="DengXian"/>
                <a:cs typeface="+mn-cs"/>
              </a:rPr>
              <a:t>to complete</a:t>
            </a:r>
          </a:p>
          <a:p>
            <a:pPr marL="685792" marR="0" lvl="0" indent="-457195" algn="l" defTabSz="914390" rtl="0" eaLnBrk="1" fontAlgn="auto" latinLnBrk="0" hangingPunct="1">
              <a:lnSpc>
                <a:spcPct val="100000"/>
              </a:lnSpc>
              <a:spcBef>
                <a:spcPts val="0"/>
              </a:spcBef>
              <a:spcAft>
                <a:spcPts val="1200"/>
              </a:spcAft>
              <a:buClr>
                <a:srgbClr val="0A091B"/>
              </a:buClr>
              <a:buSzTx/>
              <a:buFont typeface="Wingdings" panose="05000000000000000000" pitchFamily="2" charset="2"/>
              <a:buChar char="Ø"/>
              <a:tabLst/>
              <a:defRPr/>
            </a:pPr>
            <a:r>
              <a:rPr kumimoji="0" lang="en-US" sz="2401" b="0" i="0" u="none" strike="noStrike" kern="1200" cap="none" spc="0" normalizeH="0" baseline="0" noProof="0" dirty="0">
                <a:ln>
                  <a:noFill/>
                </a:ln>
                <a:solidFill>
                  <a:srgbClr val="0A091B"/>
                </a:solidFill>
                <a:effectLst/>
                <a:uLnTx/>
                <a:uFillTx/>
                <a:latin typeface="Roboto"/>
                <a:ea typeface="DengXian"/>
                <a:cs typeface="+mn-cs"/>
              </a:rPr>
              <a:t>Phase II studies require a further </a:t>
            </a:r>
            <a:r>
              <a:rPr kumimoji="0" lang="en-US" sz="2401" b="1" i="0" u="none" strike="noStrike" kern="1200" cap="none" spc="0" normalizeH="0" baseline="0" noProof="0" dirty="0">
                <a:ln>
                  <a:noFill/>
                </a:ln>
                <a:solidFill>
                  <a:srgbClr val="00B0F0"/>
                </a:solidFill>
                <a:effectLst/>
                <a:uLnTx/>
                <a:uFillTx/>
                <a:latin typeface="Roboto"/>
                <a:ea typeface="DengXian"/>
                <a:cs typeface="+mn-cs"/>
              </a:rPr>
              <a:t>AU$10.0m </a:t>
            </a:r>
            <a:r>
              <a:rPr kumimoji="0" lang="en-US" sz="2401" i="0" u="none" strike="noStrike" kern="1200" cap="none" spc="0" normalizeH="0" baseline="0" noProof="0" dirty="0">
                <a:ln>
                  <a:noFill/>
                </a:ln>
                <a:effectLst/>
                <a:uLnTx/>
                <a:uFillTx/>
                <a:latin typeface="Roboto"/>
                <a:ea typeface="DengXian"/>
                <a:cs typeface="+mn-cs"/>
              </a:rPr>
              <a:t>and is </a:t>
            </a:r>
            <a:r>
              <a:rPr kumimoji="0" lang="en-US" sz="2401" b="0" i="0" u="none" strike="noStrike" kern="1200" cap="none" spc="0" normalizeH="0" baseline="0" noProof="0" dirty="0">
                <a:ln>
                  <a:noFill/>
                </a:ln>
                <a:solidFill>
                  <a:srgbClr val="0A091B"/>
                </a:solidFill>
                <a:effectLst/>
                <a:uLnTx/>
                <a:uFillTx/>
                <a:latin typeface="Roboto"/>
                <a:ea typeface="DengXian"/>
                <a:cs typeface="+mn-cs"/>
              </a:rPr>
              <a:t>expected to take </a:t>
            </a:r>
            <a:r>
              <a:rPr kumimoji="0" lang="en-US" sz="2401" b="0" i="0" u="none" strike="noStrike" kern="1200" cap="none" spc="0" normalizeH="0" baseline="0" noProof="0" dirty="0">
                <a:ln>
                  <a:noFill/>
                </a:ln>
                <a:solidFill>
                  <a:srgbClr val="00B0F0"/>
                </a:solidFill>
                <a:effectLst/>
                <a:uLnTx/>
                <a:uFillTx/>
                <a:latin typeface="Roboto"/>
                <a:ea typeface="DengXian"/>
                <a:cs typeface="+mn-cs"/>
              </a:rPr>
              <a:t>~</a:t>
            </a:r>
            <a:r>
              <a:rPr kumimoji="0" lang="en-US" sz="2401" b="1" i="0" u="sng" strike="noStrike" kern="1200" cap="none" spc="0" normalizeH="0" baseline="0" noProof="0" dirty="0">
                <a:ln>
                  <a:noFill/>
                </a:ln>
                <a:solidFill>
                  <a:srgbClr val="00B0F0"/>
                </a:solidFill>
                <a:effectLst/>
                <a:uLnTx/>
                <a:uFillTx/>
                <a:latin typeface="Roboto"/>
                <a:ea typeface="DengXian"/>
                <a:cs typeface="+mn-cs"/>
              </a:rPr>
              <a:t>18 months </a:t>
            </a:r>
            <a:r>
              <a:rPr kumimoji="0" lang="en-US" sz="2401" b="0" i="0" u="none" strike="noStrike" kern="1200" cap="none" spc="0" normalizeH="0" baseline="0" noProof="0" dirty="0">
                <a:ln>
                  <a:noFill/>
                </a:ln>
                <a:solidFill>
                  <a:srgbClr val="0A091B"/>
                </a:solidFill>
                <a:effectLst/>
                <a:uLnTx/>
                <a:uFillTx/>
                <a:latin typeface="Roboto"/>
                <a:ea typeface="DengXian"/>
                <a:cs typeface="+mn-cs"/>
              </a:rPr>
              <a:t>to complete</a:t>
            </a:r>
          </a:p>
        </p:txBody>
      </p:sp>
      <p:graphicFrame>
        <p:nvGraphicFramePr>
          <p:cNvPr id="11" name="Table 10">
            <a:extLst>
              <a:ext uri="{FF2B5EF4-FFF2-40B4-BE49-F238E27FC236}">
                <a16:creationId xmlns:a16="http://schemas.microsoft.com/office/drawing/2014/main" id="{DC429121-B1C1-46F2-8CB5-964E9D8085B0}"/>
              </a:ext>
            </a:extLst>
          </p:cNvPr>
          <p:cNvGraphicFramePr>
            <a:graphicFrameLocks noGrp="1"/>
          </p:cNvGraphicFramePr>
          <p:nvPr>
            <p:extLst>
              <p:ext uri="{D42A27DB-BD31-4B8C-83A1-F6EECF244321}">
                <p14:modId xmlns:p14="http://schemas.microsoft.com/office/powerpoint/2010/main" val="2153439445"/>
              </p:ext>
            </p:extLst>
          </p:nvPr>
        </p:nvGraphicFramePr>
        <p:xfrm>
          <a:off x="6553200" y="2616344"/>
          <a:ext cx="10782300" cy="5326757"/>
        </p:xfrm>
        <a:graphic>
          <a:graphicData uri="http://schemas.openxmlformats.org/drawingml/2006/table">
            <a:tbl>
              <a:tblPr firstRow="1" bandRow="1">
                <a:tableStyleId>{7DF18680-E054-41AD-8BC1-D1AEF772440D}</a:tableStyleId>
              </a:tblPr>
              <a:tblGrid>
                <a:gridCol w="5562600">
                  <a:extLst>
                    <a:ext uri="{9D8B030D-6E8A-4147-A177-3AD203B41FA5}">
                      <a16:colId xmlns:a16="http://schemas.microsoft.com/office/drawing/2014/main" val="20000"/>
                    </a:ext>
                  </a:extLst>
                </a:gridCol>
                <a:gridCol w="2734377">
                  <a:extLst>
                    <a:ext uri="{9D8B030D-6E8A-4147-A177-3AD203B41FA5}">
                      <a16:colId xmlns:a16="http://schemas.microsoft.com/office/drawing/2014/main" val="20001"/>
                    </a:ext>
                  </a:extLst>
                </a:gridCol>
                <a:gridCol w="2485323">
                  <a:extLst>
                    <a:ext uri="{9D8B030D-6E8A-4147-A177-3AD203B41FA5}">
                      <a16:colId xmlns:a16="http://schemas.microsoft.com/office/drawing/2014/main" val="485633245"/>
                    </a:ext>
                  </a:extLst>
                </a:gridCol>
              </a:tblGrid>
              <a:tr h="446392">
                <a:tc>
                  <a:txBody>
                    <a:bodyPr/>
                    <a:lstStyle/>
                    <a:p>
                      <a:pPr algn="l"/>
                      <a:r>
                        <a:rPr lang="en-AU" sz="2400">
                          <a:solidFill>
                            <a:schemeClr val="accent1"/>
                          </a:solidFill>
                        </a:rPr>
                        <a:t>Item</a:t>
                      </a:r>
                    </a:p>
                  </a:txBody>
                  <a:tcPr marL="80513" marR="80513" marT="40257" marB="40257">
                    <a:lnB w="38100" cap="flat" cmpd="sng" algn="ctr">
                      <a:solidFill>
                        <a:srgbClr val="00B0F0"/>
                      </a:solidFill>
                      <a:prstDash val="solid"/>
                      <a:round/>
                      <a:headEnd type="none" w="med" len="med"/>
                      <a:tailEnd type="none" w="med" len="med"/>
                    </a:lnB>
                    <a:noFill/>
                  </a:tcPr>
                </a:tc>
                <a:tc>
                  <a:txBody>
                    <a:bodyPr/>
                    <a:lstStyle/>
                    <a:p>
                      <a:pPr algn="ctr"/>
                      <a:r>
                        <a:rPr lang="en-AU" sz="2400" dirty="0">
                          <a:solidFill>
                            <a:schemeClr val="accent1"/>
                          </a:solidFill>
                        </a:rPr>
                        <a:t>Budget (AU$m)</a:t>
                      </a:r>
                    </a:p>
                  </a:txBody>
                  <a:tcPr marL="80513" marR="80513" marT="40257" marB="40257">
                    <a:lnB w="38100" cap="flat" cmpd="sng" algn="ctr">
                      <a:solidFill>
                        <a:srgbClr val="00B0F0"/>
                      </a:solidFill>
                      <a:prstDash val="solid"/>
                      <a:round/>
                      <a:headEnd type="none" w="med" len="med"/>
                      <a:tailEnd type="none" w="med" len="med"/>
                    </a:lnB>
                    <a:noFill/>
                  </a:tcPr>
                </a:tc>
                <a:tc>
                  <a:txBody>
                    <a:bodyPr/>
                    <a:lstStyle/>
                    <a:p>
                      <a:pPr algn="ctr"/>
                      <a:r>
                        <a:rPr lang="en-AU" sz="2400" dirty="0">
                          <a:solidFill>
                            <a:schemeClr val="accent1"/>
                          </a:solidFill>
                        </a:rPr>
                        <a:t>US$m</a:t>
                      </a:r>
                    </a:p>
                  </a:txBody>
                  <a:tcPr marL="80513" marR="80513" marT="40257" marB="40257">
                    <a:lnB w="381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979388">
                <a:tc>
                  <a:txBody>
                    <a:bodyPr/>
                    <a:lstStyle/>
                    <a:p>
                      <a:r>
                        <a:rPr lang="en-AU" sz="2800" b="1" dirty="0">
                          <a:solidFill>
                            <a:srgbClr val="002060"/>
                          </a:solidFill>
                        </a:rPr>
                        <a:t>Preclinical R&amp;D (ORIL019)</a:t>
                      </a:r>
                    </a:p>
                    <a:p>
                      <a:pPr marL="342900" marR="0" lvl="1" indent="-3429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solidFill>
                            <a:schemeClr val="tx1"/>
                          </a:solidFill>
                        </a:rPr>
                        <a:t>Synthesis and scale-up ORIL019 </a:t>
                      </a:r>
                    </a:p>
                    <a:p>
                      <a:pPr marL="342900" marR="0" lvl="1" indent="-3429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solidFill>
                            <a:schemeClr val="tx1"/>
                          </a:solidFill>
                        </a:rPr>
                        <a:t>Formulation/product development (i.v./oral)</a:t>
                      </a:r>
                    </a:p>
                    <a:p>
                      <a:pPr marL="342900" marR="0" lvl="1" indent="-3429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i="1" baseline="0" dirty="0">
                          <a:solidFill>
                            <a:schemeClr val="tx1"/>
                          </a:solidFill>
                        </a:rPr>
                        <a:t>In vivo </a:t>
                      </a:r>
                      <a:r>
                        <a:rPr lang="en-AU" sz="2000" baseline="0" dirty="0">
                          <a:solidFill>
                            <a:schemeClr val="tx1"/>
                          </a:solidFill>
                        </a:rPr>
                        <a:t>efficacy in another model </a:t>
                      </a:r>
                    </a:p>
                    <a:p>
                      <a:pPr marL="342900" marR="0" lvl="1" indent="-3429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solidFill>
                            <a:schemeClr val="tx1"/>
                          </a:solidFill>
                        </a:rPr>
                        <a:t>Bioanalytical development </a:t>
                      </a:r>
                    </a:p>
                    <a:p>
                      <a:pPr marL="342900" marR="0" lvl="1" indent="-3429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solidFill>
                            <a:schemeClr val="tx1"/>
                          </a:solidFill>
                        </a:rPr>
                        <a:t>Dose ranging and optimisation </a:t>
                      </a:r>
                    </a:p>
                    <a:p>
                      <a:pPr marL="342900" marR="0" lvl="1" indent="-3429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solidFill>
                            <a:schemeClr val="tx1"/>
                          </a:solidFill>
                        </a:rPr>
                        <a:t>ADME, PK/PD</a:t>
                      </a:r>
                    </a:p>
                    <a:p>
                      <a:pPr marL="342900" marR="0" lvl="1" indent="-3429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a:solidFill>
                            <a:schemeClr val="tx1"/>
                          </a:solidFill>
                        </a:rPr>
                        <a:t>Toxicology</a:t>
                      </a:r>
                    </a:p>
                    <a:p>
                      <a:pPr marL="342900" marR="0" lvl="1" indent="-3429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chemeClr val="tx1"/>
                          </a:solidFill>
                        </a:rPr>
                        <a:t>Clinic-ready activities</a:t>
                      </a:r>
                    </a:p>
                  </a:txBody>
                  <a:tcPr marL="80513" marR="80513" marT="40257" marB="40257">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174625" marR="0" indent="0" algn="ctr" defTabSz="914400" rtl="0" eaLnBrk="1" fontAlgn="auto" latinLnBrk="0" hangingPunct="1">
                        <a:lnSpc>
                          <a:spcPct val="100000"/>
                        </a:lnSpc>
                        <a:spcBef>
                          <a:spcPts val="0"/>
                        </a:spcBef>
                        <a:spcAft>
                          <a:spcPts val="0"/>
                        </a:spcAft>
                        <a:buClrTx/>
                        <a:buSzTx/>
                        <a:buFontTx/>
                        <a:buNone/>
                        <a:tabLst>
                          <a:tab pos="0" algn="l"/>
                        </a:tabLst>
                        <a:defRPr/>
                      </a:pPr>
                      <a:r>
                        <a:rPr lang="en-AU" sz="2000" b="1" dirty="0">
                          <a:solidFill>
                            <a:srgbClr val="002060"/>
                          </a:solidFill>
                        </a:rPr>
                        <a:t>4.3</a:t>
                      </a:r>
                    </a:p>
                  </a:txBody>
                  <a:tcPr marL="80513" marR="80513" marT="40257" marB="40257">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174625" marR="0" indent="0" algn="ctr" defTabSz="914400" rtl="0" eaLnBrk="1" fontAlgn="auto" latinLnBrk="0" hangingPunct="1">
                        <a:lnSpc>
                          <a:spcPct val="100000"/>
                        </a:lnSpc>
                        <a:spcBef>
                          <a:spcPts val="0"/>
                        </a:spcBef>
                        <a:spcAft>
                          <a:spcPts val="0"/>
                        </a:spcAft>
                        <a:buClrTx/>
                        <a:buSzTx/>
                        <a:buFontTx/>
                        <a:buNone/>
                        <a:tabLst>
                          <a:tab pos="0" algn="l"/>
                        </a:tabLst>
                        <a:defRPr/>
                      </a:pPr>
                      <a:r>
                        <a:rPr lang="en-AU" sz="2000" b="1" dirty="0">
                          <a:solidFill>
                            <a:srgbClr val="002060"/>
                          </a:solidFill>
                        </a:rPr>
                        <a:t>3.1</a:t>
                      </a:r>
                    </a:p>
                  </a:txBody>
                  <a:tcPr marL="80513" marR="80513" marT="40257" marB="40257">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1121857">
                <a:tc>
                  <a:txBody>
                    <a:bodyPr/>
                    <a:lstStyle/>
                    <a:p>
                      <a:r>
                        <a:rPr lang="en-AU" sz="2800" b="1" dirty="0">
                          <a:solidFill>
                            <a:srgbClr val="002060"/>
                          </a:solidFill>
                        </a:rPr>
                        <a:t>Administration</a:t>
                      </a:r>
                    </a:p>
                    <a:p>
                      <a:r>
                        <a:rPr lang="en-AU" sz="2000" b="0" dirty="0">
                          <a:solidFill>
                            <a:schemeClr val="tx1"/>
                          </a:solidFill>
                        </a:rPr>
                        <a:t>Operations, administration, governance, IP and patent portfolio management, support activities, commercial activities, etc.</a:t>
                      </a:r>
                    </a:p>
                  </a:txBody>
                  <a:tcPr marL="80513" marR="80513" marT="40257" marB="40257">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algn="ctr"/>
                      <a:r>
                        <a:rPr lang="en-AU" sz="2000" b="1">
                          <a:solidFill>
                            <a:srgbClr val="002060"/>
                          </a:solidFill>
                        </a:rPr>
                        <a:t>0.7</a:t>
                      </a:r>
                    </a:p>
                  </a:txBody>
                  <a:tcPr marL="80513" marR="80513" marT="40257" marB="40257">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algn="ctr"/>
                      <a:r>
                        <a:rPr lang="en-AU" sz="2000" b="1" dirty="0">
                          <a:solidFill>
                            <a:srgbClr val="002060"/>
                          </a:solidFill>
                        </a:rPr>
                        <a:t>0.5</a:t>
                      </a:r>
                    </a:p>
                  </a:txBody>
                  <a:tcPr marL="80513" marR="80513" marT="40257" marB="40257">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479343">
                <a:tc>
                  <a:txBody>
                    <a:bodyPr/>
                    <a:lstStyle/>
                    <a:p>
                      <a:r>
                        <a:rPr lang="en-AU" sz="2400" b="1" dirty="0">
                          <a:solidFill>
                            <a:srgbClr val="002060"/>
                          </a:solidFill>
                        </a:rPr>
                        <a:t>TOTAL</a:t>
                      </a:r>
                    </a:p>
                  </a:txBody>
                  <a:tcPr marL="80513" marR="80513" marT="40257" marB="40257">
                    <a:lnT w="12700" cap="flat" cmpd="sng" algn="ctr">
                      <a:solidFill>
                        <a:srgbClr val="00B0F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400" b="1" baseline="0" dirty="0">
                          <a:solidFill>
                            <a:srgbClr val="002060"/>
                          </a:solidFill>
                        </a:rPr>
                        <a:t>5.0</a:t>
                      </a:r>
                    </a:p>
                  </a:txBody>
                  <a:tcPr marL="80513" marR="80513" marT="40257" marB="40257">
                    <a:lnT w="12700" cap="flat" cmpd="sng" algn="ctr">
                      <a:solidFill>
                        <a:srgbClr val="00B0F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400" b="1" baseline="0" dirty="0">
                          <a:solidFill>
                            <a:srgbClr val="002060"/>
                          </a:solidFill>
                        </a:rPr>
                        <a:t>3.6</a:t>
                      </a:r>
                    </a:p>
                  </a:txBody>
                  <a:tcPr marL="80513" marR="80513" marT="40257" marB="40257">
                    <a:lnT w="12700" cap="flat" cmpd="sng" algn="ctr">
                      <a:solidFill>
                        <a:srgbClr val="00B0F0"/>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76CF14B7-347D-4AFE-93CD-D22F1EC10DA1}"/>
              </a:ext>
            </a:extLst>
          </p:cNvPr>
          <p:cNvSpPr txBox="1"/>
          <p:nvPr/>
        </p:nvSpPr>
        <p:spPr>
          <a:xfrm>
            <a:off x="4305300" y="8537445"/>
            <a:ext cx="9677400" cy="742949"/>
          </a:xfrm>
          <a:prstGeom prst="rect">
            <a:avLst/>
          </a:prstGeom>
          <a:noFill/>
        </p:spPr>
        <p:txBody>
          <a:bodyPr vert="horz" lIns="91440" tIns="45720" rIns="91440" bIns="45720" rtlCol="0" anchor="ctr" anchorCtr="0">
            <a:noAutofit/>
          </a:bodyPr>
          <a:lstStyle/>
          <a:p>
            <a:pPr marL="0" marR="0" lvl="0" indent="0" algn="ctr" defTabSz="914390" rtl="0" eaLnBrk="1" fontAlgn="auto" latinLnBrk="0" hangingPunct="1">
              <a:lnSpc>
                <a:spcPct val="90000"/>
              </a:lnSpc>
              <a:spcBef>
                <a:spcPts val="0"/>
              </a:spcBef>
              <a:spcAft>
                <a:spcPts val="600"/>
              </a:spcAft>
              <a:buClrTx/>
              <a:buSzTx/>
              <a:buFontTx/>
              <a:buNone/>
              <a:tabLst/>
              <a:defRPr/>
            </a:pPr>
            <a:r>
              <a:rPr kumimoji="0" lang="en-US" sz="2400" b="1" i="1" u="none" strike="noStrike" kern="1200" cap="none" spc="0" normalizeH="0" baseline="0" noProof="0" dirty="0">
                <a:ln>
                  <a:noFill/>
                </a:ln>
                <a:solidFill>
                  <a:srgbClr val="001E5F"/>
                </a:solidFill>
                <a:effectLst/>
                <a:uLnTx/>
                <a:uFillTx/>
                <a:latin typeface="Roboto"/>
                <a:ea typeface="DengXian"/>
                <a:cs typeface="+mn-cs"/>
              </a:rPr>
              <a:t>R&amp;D expenditure attracts 43.5% tax offset from Australian Tax Office, increasing the value of the R&amp;D $$ spent</a:t>
            </a:r>
          </a:p>
        </p:txBody>
      </p:sp>
      <p:sp>
        <p:nvSpPr>
          <p:cNvPr id="10" name="TextBox 9">
            <a:extLst>
              <a:ext uri="{FF2B5EF4-FFF2-40B4-BE49-F238E27FC236}">
                <a16:creationId xmlns:a16="http://schemas.microsoft.com/office/drawing/2014/main" id="{4D63BEF6-0D8E-410F-9DD6-80BA2EF840CD}"/>
              </a:ext>
            </a:extLst>
          </p:cNvPr>
          <p:cNvSpPr txBox="1"/>
          <p:nvPr/>
        </p:nvSpPr>
        <p:spPr>
          <a:xfrm>
            <a:off x="8020050" y="2078761"/>
            <a:ext cx="7848599" cy="537583"/>
          </a:xfrm>
          <a:prstGeom prst="rect">
            <a:avLst/>
          </a:prstGeom>
          <a:noFill/>
        </p:spPr>
        <p:txBody>
          <a:bodyPr wrap="square" rtlCol="0">
            <a:spAutoFit/>
          </a:bodyPr>
          <a:lstStyle/>
          <a:p>
            <a:pPr marL="0" marR="0" lvl="0" indent="0" algn="l" defTabSz="1371414" rtl="0" eaLnBrk="1" fontAlgn="auto" latinLnBrk="0" hangingPunct="1">
              <a:lnSpc>
                <a:spcPct val="110000"/>
              </a:lnSpc>
              <a:spcBef>
                <a:spcPts val="0"/>
              </a:spcBef>
              <a:spcAft>
                <a:spcPts val="0"/>
              </a:spcAft>
              <a:buClrTx/>
              <a:buSzTx/>
              <a:buFontTx/>
              <a:buNone/>
              <a:tabLst/>
              <a:defRPr/>
            </a:pPr>
            <a:r>
              <a:rPr kumimoji="0" lang="en-AU" sz="2800" b="1" i="0" u="none" strike="noStrike" kern="1200" cap="none" spc="0" normalizeH="0" baseline="0" noProof="0" dirty="0">
                <a:ln>
                  <a:noFill/>
                </a:ln>
                <a:effectLst/>
                <a:uLnTx/>
                <a:uFillTx/>
                <a:latin typeface="Roboto"/>
                <a:ea typeface="DengXian"/>
                <a:cs typeface="+mn-cs"/>
              </a:rPr>
              <a:t>Stage 1 AUD$5m (~US$3.5m) Use of Proceeds</a:t>
            </a:r>
            <a:endParaRPr kumimoji="0" lang="en-AU" sz="2401" b="0" i="0" u="none" strike="noStrike" kern="1200" cap="none" spc="0" normalizeH="0" baseline="0" noProof="0" dirty="0">
              <a:ln>
                <a:noFill/>
              </a:ln>
              <a:effectLst/>
              <a:uLnTx/>
              <a:uFillTx/>
              <a:latin typeface="Roboto"/>
              <a:ea typeface="DengXian"/>
              <a:cs typeface="+mn-cs"/>
            </a:endParaRPr>
          </a:p>
        </p:txBody>
      </p:sp>
    </p:spTree>
    <p:extLst>
      <p:ext uri="{BB962C8B-B14F-4D97-AF65-F5344CB8AC3E}">
        <p14:creationId xmlns:p14="http://schemas.microsoft.com/office/powerpoint/2010/main" val="377654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F4AA27B7-1134-4E57-93D6-A096DBB0C2DC}"/>
              </a:ext>
            </a:extLst>
          </p:cNvPr>
          <p:cNvSpPr txBox="1"/>
          <p:nvPr/>
        </p:nvSpPr>
        <p:spPr>
          <a:xfrm>
            <a:off x="3735033" y="8657188"/>
            <a:ext cx="11885966" cy="830997"/>
          </a:xfrm>
          <a:prstGeom prst="rect">
            <a:avLst/>
          </a:prstGeom>
          <a:noFill/>
        </p:spPr>
        <p:txBody>
          <a:bodyPr wrap="square" rtlCol="0">
            <a:spAutoFit/>
          </a:bodyPr>
          <a:lstStyle/>
          <a:p>
            <a:pPr marL="0" marR="0" lvl="0" indent="0" algn="l" defTabSz="1371414"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2060"/>
                </a:solidFill>
                <a:effectLst/>
                <a:uLnTx/>
                <a:uFillTx/>
                <a:latin typeface="Roboto"/>
                <a:ea typeface="DengXian"/>
                <a:cs typeface="+mn-cs"/>
              </a:rPr>
              <a:t>Drug development has clear value creation providing exit opportunities with high ROI:</a:t>
            </a:r>
          </a:p>
          <a:p>
            <a:pPr marL="0" marR="0" lvl="0" indent="0" algn="l" defTabSz="1371414"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2060"/>
                </a:solidFill>
                <a:effectLst/>
                <a:uLnTx/>
                <a:uFillTx/>
                <a:latin typeface="Roboto"/>
                <a:ea typeface="DengXian"/>
                <a:cs typeface="+mn-cs"/>
              </a:rPr>
              <a:t>Phase 1 Exit of </a:t>
            </a:r>
            <a:r>
              <a:rPr kumimoji="0" lang="en-US" sz="2400" b="1" i="1" u="none" strike="noStrike" kern="1200" cap="none" spc="0" normalizeH="0" baseline="0" noProof="0" dirty="0">
                <a:ln>
                  <a:noFill/>
                </a:ln>
                <a:solidFill>
                  <a:srgbClr val="00B0F0"/>
                </a:solidFill>
                <a:effectLst/>
                <a:uLnTx/>
                <a:uFillTx/>
                <a:latin typeface="Roboto"/>
                <a:ea typeface="DengXian"/>
                <a:cs typeface="+mn-cs"/>
              </a:rPr>
              <a:t>~250-280% investor ROI</a:t>
            </a:r>
            <a:r>
              <a:rPr kumimoji="0" lang="en-US" sz="2400" b="1" i="1" u="none" strike="noStrike" kern="1200" cap="none" spc="0" normalizeH="0" baseline="0" noProof="0" dirty="0">
                <a:ln>
                  <a:noFill/>
                </a:ln>
                <a:solidFill>
                  <a:srgbClr val="002060"/>
                </a:solidFill>
                <a:effectLst/>
                <a:uLnTx/>
                <a:uFillTx/>
                <a:latin typeface="Roboto"/>
                <a:ea typeface="DengXian"/>
                <a:cs typeface="+mn-cs"/>
              </a:rPr>
              <a:t>; Phase 2 Exit of </a:t>
            </a:r>
            <a:r>
              <a:rPr kumimoji="0" lang="en-US" sz="2400" b="1" i="1" u="none" strike="noStrike" kern="1200" cap="none" spc="0" normalizeH="0" baseline="0" noProof="0" dirty="0">
                <a:ln>
                  <a:noFill/>
                </a:ln>
                <a:solidFill>
                  <a:srgbClr val="00B0F0"/>
                </a:solidFill>
                <a:effectLst/>
                <a:uLnTx/>
                <a:uFillTx/>
                <a:latin typeface="Roboto"/>
                <a:ea typeface="DengXian"/>
                <a:cs typeface="+mn-cs"/>
              </a:rPr>
              <a:t>~450% investor ROI</a:t>
            </a:r>
            <a:r>
              <a:rPr kumimoji="0" lang="en-US" sz="2400" b="1" i="1" u="none" strike="noStrike" kern="1200" cap="none" spc="0" normalizeH="0" baseline="0" noProof="0" dirty="0">
                <a:ln>
                  <a:noFill/>
                </a:ln>
                <a:solidFill>
                  <a:srgbClr val="002060"/>
                </a:solidFill>
                <a:effectLst/>
                <a:uLnTx/>
                <a:uFillTx/>
                <a:latin typeface="Roboto"/>
                <a:ea typeface="DengXian"/>
                <a:cs typeface="+mn-cs"/>
              </a:rPr>
              <a:t>.</a:t>
            </a:r>
          </a:p>
        </p:txBody>
      </p:sp>
      <p:sp>
        <p:nvSpPr>
          <p:cNvPr id="32" name="Rectangle 31">
            <a:extLst>
              <a:ext uri="{FF2B5EF4-FFF2-40B4-BE49-F238E27FC236}">
                <a16:creationId xmlns:a16="http://schemas.microsoft.com/office/drawing/2014/main" id="{2252C037-515F-41D9-89CC-AC0A1FB71A06}"/>
              </a:ext>
            </a:extLst>
          </p:cNvPr>
          <p:cNvSpPr/>
          <p:nvPr/>
        </p:nvSpPr>
        <p:spPr>
          <a:xfrm>
            <a:off x="11056719" y="4721710"/>
            <a:ext cx="1300674" cy="336118"/>
          </a:xfrm>
          <a:prstGeom prst="rect">
            <a:avLst/>
          </a:prstGeom>
        </p:spPr>
        <p:txBody>
          <a:bodyPr wrap="square">
            <a:spAutoFit/>
          </a:bodyPr>
          <a:lstStyle/>
          <a:p>
            <a:pPr marL="0" marR="0" lvl="0" indent="0" algn="ctr" defTabSz="1371414" rtl="0" eaLnBrk="1" fontAlgn="auto" latinLnBrk="0" hangingPunct="1">
              <a:lnSpc>
                <a:spcPct val="100000"/>
              </a:lnSpc>
              <a:spcBef>
                <a:spcPts val="0"/>
              </a:spcBef>
              <a:spcAft>
                <a:spcPts val="0"/>
              </a:spcAft>
              <a:buClrTx/>
              <a:buSzTx/>
              <a:buFontTx/>
              <a:buNone/>
              <a:tabLst/>
              <a:defRPr/>
            </a:pPr>
            <a:r>
              <a:rPr kumimoji="0" lang="en-US" sz="1584" b="0" i="0" u="none" strike="noStrike" kern="1200" cap="none" spc="0" normalizeH="0" baseline="0" noProof="0">
                <a:ln>
                  <a:noFill/>
                </a:ln>
                <a:solidFill>
                  <a:srgbClr val="F2F2F5"/>
                </a:solidFill>
                <a:effectLst/>
                <a:uLnTx/>
                <a:uFillTx/>
                <a:latin typeface="Roboto"/>
                <a:ea typeface="DengXian"/>
                <a:cs typeface="+mn-cs"/>
              </a:rPr>
              <a:t>Clinical</a:t>
            </a:r>
            <a:endParaRPr kumimoji="0" lang="uk-UA" sz="1584" b="0" i="0" u="none" strike="noStrike" kern="1200" cap="none" spc="0" normalizeH="0" baseline="0" noProof="0">
              <a:ln>
                <a:noFill/>
              </a:ln>
              <a:solidFill>
                <a:srgbClr val="F2F2F5"/>
              </a:solidFill>
              <a:effectLst/>
              <a:uLnTx/>
              <a:uFillTx/>
              <a:ea typeface="DengXian"/>
              <a:cs typeface="+mn-cs"/>
            </a:endParaRPr>
          </a:p>
        </p:txBody>
      </p:sp>
      <p:grpSp>
        <p:nvGrpSpPr>
          <p:cNvPr id="7" name="Group 6">
            <a:extLst>
              <a:ext uri="{FF2B5EF4-FFF2-40B4-BE49-F238E27FC236}">
                <a16:creationId xmlns:a16="http://schemas.microsoft.com/office/drawing/2014/main" id="{E2210A1C-1845-48D0-99C6-654CF26EC4F8}"/>
              </a:ext>
            </a:extLst>
          </p:cNvPr>
          <p:cNvGrpSpPr/>
          <p:nvPr/>
        </p:nvGrpSpPr>
        <p:grpSpPr>
          <a:xfrm>
            <a:off x="2748913" y="6821186"/>
            <a:ext cx="14091287" cy="1535247"/>
            <a:chOff x="2785533" y="6471366"/>
            <a:chExt cx="14091287" cy="1535246"/>
          </a:xfrm>
        </p:grpSpPr>
        <p:grpSp>
          <p:nvGrpSpPr>
            <p:cNvPr id="6" name="Group 5">
              <a:extLst>
                <a:ext uri="{FF2B5EF4-FFF2-40B4-BE49-F238E27FC236}">
                  <a16:creationId xmlns:a16="http://schemas.microsoft.com/office/drawing/2014/main" id="{EBBA4F45-B19C-41F7-87EC-419D110FF608}"/>
                </a:ext>
              </a:extLst>
            </p:cNvPr>
            <p:cNvGrpSpPr/>
            <p:nvPr/>
          </p:nvGrpSpPr>
          <p:grpSpPr>
            <a:xfrm>
              <a:off x="2785533" y="6471366"/>
              <a:ext cx="14091287" cy="1535246"/>
              <a:chOff x="2785533" y="6471366"/>
              <a:chExt cx="14091287" cy="1535246"/>
            </a:xfrm>
          </p:grpSpPr>
          <p:sp>
            <p:nvSpPr>
              <p:cNvPr id="9" name="Chevron 29">
                <a:extLst>
                  <a:ext uri="{FF2B5EF4-FFF2-40B4-BE49-F238E27FC236}">
                    <a16:creationId xmlns:a16="http://schemas.microsoft.com/office/drawing/2014/main" id="{63062C28-AA57-4E53-BF45-E5CE2A6D60EB}"/>
                  </a:ext>
                </a:extLst>
              </p:cNvPr>
              <p:cNvSpPr/>
              <p:nvPr/>
            </p:nvSpPr>
            <p:spPr>
              <a:xfrm>
                <a:off x="2785533" y="7471372"/>
                <a:ext cx="3117117" cy="535240"/>
              </a:xfrm>
              <a:prstGeom prst="chevron">
                <a:avLst>
                  <a:gd name="adj" fmla="val 3932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414" rtl="0" eaLnBrk="1" fontAlgn="auto" latinLnBrk="0" hangingPunct="1">
                  <a:lnSpc>
                    <a:spcPct val="100000"/>
                  </a:lnSpc>
                  <a:spcBef>
                    <a:spcPts val="0"/>
                  </a:spcBef>
                  <a:spcAft>
                    <a:spcPts val="0"/>
                  </a:spcAft>
                  <a:buClrTx/>
                  <a:buSzTx/>
                  <a:buFontTx/>
                  <a:buNone/>
                  <a:tabLst/>
                  <a:defRPr/>
                </a:pPr>
                <a:r>
                  <a:rPr kumimoji="0" lang="en-US" sz="1584" b="0" i="0" u="none" strike="noStrike" kern="1200" cap="none" spc="0" normalizeH="0" baseline="0" noProof="0">
                    <a:ln>
                      <a:noFill/>
                    </a:ln>
                    <a:solidFill>
                      <a:srgbClr val="F2F2F5"/>
                    </a:solidFill>
                    <a:effectLst/>
                    <a:uLnTx/>
                    <a:uFillTx/>
                    <a:latin typeface="Roboto"/>
                    <a:ea typeface="DengXian"/>
                    <a:cs typeface="+mn-cs"/>
                  </a:rPr>
                  <a:t>Discovery</a:t>
                </a:r>
                <a:endParaRPr kumimoji="0" lang="uk-UA" sz="1584" b="0" i="0" u="none" strike="noStrike" kern="1200" cap="none" spc="0" normalizeH="0" baseline="0" noProof="0">
                  <a:ln>
                    <a:noFill/>
                  </a:ln>
                  <a:solidFill>
                    <a:srgbClr val="F2F2F5"/>
                  </a:solidFill>
                  <a:effectLst/>
                  <a:uLnTx/>
                  <a:uFillTx/>
                  <a:ea typeface="DengXian"/>
                  <a:cs typeface="+mn-cs"/>
                </a:endParaRPr>
              </a:p>
            </p:txBody>
          </p:sp>
          <p:sp>
            <p:nvSpPr>
              <p:cNvPr id="10" name="Chevron 37">
                <a:extLst>
                  <a:ext uri="{FF2B5EF4-FFF2-40B4-BE49-F238E27FC236}">
                    <a16:creationId xmlns:a16="http://schemas.microsoft.com/office/drawing/2014/main" id="{5169357D-8CBB-4D3F-82AE-A1F54396591E}"/>
                  </a:ext>
                </a:extLst>
              </p:cNvPr>
              <p:cNvSpPr/>
              <p:nvPr/>
            </p:nvSpPr>
            <p:spPr>
              <a:xfrm>
                <a:off x="5827820" y="7501261"/>
                <a:ext cx="3715209" cy="491341"/>
              </a:xfrm>
              <a:prstGeom prst="chevron">
                <a:avLst>
                  <a:gd name="adj" fmla="val 3932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414" rtl="0" eaLnBrk="1" fontAlgn="auto" latinLnBrk="0" hangingPunct="1">
                  <a:lnSpc>
                    <a:spcPct val="100000"/>
                  </a:lnSpc>
                  <a:spcBef>
                    <a:spcPts val="0"/>
                  </a:spcBef>
                  <a:spcAft>
                    <a:spcPts val="0"/>
                  </a:spcAft>
                  <a:buClrTx/>
                  <a:buSzTx/>
                  <a:buFontTx/>
                  <a:buNone/>
                  <a:tabLst/>
                  <a:defRPr/>
                </a:pPr>
                <a:r>
                  <a:rPr kumimoji="0" lang="en-US" sz="1584" b="0" i="0" u="none" strike="noStrike" kern="1200" cap="none" spc="0" normalizeH="0" baseline="0" noProof="0" dirty="0">
                    <a:ln>
                      <a:noFill/>
                    </a:ln>
                    <a:solidFill>
                      <a:srgbClr val="F2F2F5"/>
                    </a:solidFill>
                    <a:effectLst/>
                    <a:uLnTx/>
                    <a:uFillTx/>
                    <a:latin typeface="Roboto"/>
                    <a:ea typeface="DengXian"/>
                    <a:cs typeface="+mn-cs"/>
                  </a:rPr>
                  <a:t>Preclinical</a:t>
                </a:r>
                <a:endParaRPr kumimoji="0" lang="uk-UA" sz="1584" b="0" i="0" u="none" strike="noStrike" kern="1200" cap="none" spc="0" normalizeH="0" baseline="0" noProof="0" dirty="0">
                  <a:ln>
                    <a:noFill/>
                  </a:ln>
                  <a:solidFill>
                    <a:srgbClr val="F2F2F5"/>
                  </a:solidFill>
                  <a:effectLst/>
                  <a:uLnTx/>
                  <a:uFillTx/>
                  <a:ea typeface="DengXian"/>
                  <a:cs typeface="+mn-cs"/>
                </a:endParaRPr>
              </a:p>
            </p:txBody>
          </p:sp>
          <p:sp>
            <p:nvSpPr>
              <p:cNvPr id="11" name="Chevron 41">
                <a:extLst>
                  <a:ext uri="{FF2B5EF4-FFF2-40B4-BE49-F238E27FC236}">
                    <a16:creationId xmlns:a16="http://schemas.microsoft.com/office/drawing/2014/main" id="{78CB39D8-0192-4C19-9FDC-D17BA9232487}"/>
                  </a:ext>
                </a:extLst>
              </p:cNvPr>
              <p:cNvSpPr/>
              <p:nvPr/>
            </p:nvSpPr>
            <p:spPr>
              <a:xfrm>
                <a:off x="9485420" y="7527153"/>
                <a:ext cx="4465485" cy="465449"/>
              </a:xfrm>
              <a:prstGeom prst="chevron">
                <a:avLst>
                  <a:gd name="adj" fmla="val 39320"/>
                </a:avLst>
              </a:prstGeom>
              <a:solidFill>
                <a:srgbClr val="0084B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414" rtl="0" eaLnBrk="1" fontAlgn="auto" latinLnBrk="0" hangingPunct="1">
                  <a:lnSpc>
                    <a:spcPct val="100000"/>
                  </a:lnSpc>
                  <a:spcBef>
                    <a:spcPts val="0"/>
                  </a:spcBef>
                  <a:spcAft>
                    <a:spcPts val="0"/>
                  </a:spcAft>
                  <a:buClrTx/>
                  <a:buSzTx/>
                  <a:buFontTx/>
                  <a:buNone/>
                  <a:tabLst/>
                  <a:defRPr/>
                </a:pPr>
                <a:endParaRPr kumimoji="0" lang="uk-UA" sz="1584" b="0" i="0" u="none" strike="noStrike" kern="1200" cap="none" spc="0" normalizeH="0" baseline="0" noProof="0">
                  <a:ln>
                    <a:noFill/>
                  </a:ln>
                  <a:solidFill>
                    <a:srgbClr val="F2F2F5"/>
                  </a:solidFill>
                  <a:effectLst/>
                  <a:uLnTx/>
                  <a:uFillTx/>
                  <a:ea typeface="DengXian"/>
                  <a:cs typeface="+mn-cs"/>
                </a:endParaRPr>
              </a:p>
            </p:txBody>
          </p:sp>
          <p:sp>
            <p:nvSpPr>
              <p:cNvPr id="12" name="Chevron 45">
                <a:extLst>
                  <a:ext uri="{FF2B5EF4-FFF2-40B4-BE49-F238E27FC236}">
                    <a16:creationId xmlns:a16="http://schemas.microsoft.com/office/drawing/2014/main" id="{816CA71E-2ED2-4ECA-82FC-2C40FC8EB106}"/>
                  </a:ext>
                </a:extLst>
              </p:cNvPr>
              <p:cNvSpPr/>
              <p:nvPr/>
            </p:nvSpPr>
            <p:spPr>
              <a:xfrm>
                <a:off x="13858603" y="7527152"/>
                <a:ext cx="3018217" cy="465450"/>
              </a:xfrm>
              <a:prstGeom prst="chevron">
                <a:avLst>
                  <a:gd name="adj" fmla="val 39320"/>
                </a:avLst>
              </a:prstGeom>
              <a:solidFill>
                <a:srgbClr val="0084B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414" rtl="0" eaLnBrk="1" fontAlgn="auto" latinLnBrk="0" hangingPunct="1">
                  <a:lnSpc>
                    <a:spcPct val="100000"/>
                  </a:lnSpc>
                  <a:spcBef>
                    <a:spcPts val="0"/>
                  </a:spcBef>
                  <a:spcAft>
                    <a:spcPts val="0"/>
                  </a:spcAft>
                  <a:buClrTx/>
                  <a:buSzTx/>
                  <a:buFontTx/>
                  <a:buNone/>
                  <a:tabLst/>
                  <a:defRPr/>
                </a:pPr>
                <a:r>
                  <a:rPr kumimoji="0" lang="en-US" sz="1580" b="0" i="0" u="none" strike="noStrike" kern="1200" cap="none" spc="0" normalizeH="0" baseline="0" noProof="0" dirty="0">
                    <a:ln>
                      <a:noFill/>
                    </a:ln>
                    <a:solidFill>
                      <a:srgbClr val="F2F2F5"/>
                    </a:solidFill>
                    <a:effectLst/>
                    <a:uLnTx/>
                    <a:uFillTx/>
                    <a:latin typeface="Roboto"/>
                    <a:ea typeface="DengXian"/>
                    <a:cs typeface="+mn-cs"/>
                  </a:rPr>
                  <a:t>Registration/Market</a:t>
                </a:r>
                <a:endParaRPr kumimoji="0" lang="uk-UA" sz="1580" b="0" i="0" u="none" strike="noStrike" kern="1200" cap="none" spc="0" normalizeH="0" baseline="0" noProof="0" dirty="0">
                  <a:ln>
                    <a:noFill/>
                  </a:ln>
                  <a:solidFill>
                    <a:srgbClr val="F2F2F5"/>
                  </a:solidFill>
                  <a:effectLst/>
                  <a:uLnTx/>
                  <a:uFillTx/>
                  <a:ea typeface="DengXian"/>
                  <a:cs typeface="+mn-cs"/>
                </a:endParaRPr>
              </a:p>
            </p:txBody>
          </p:sp>
          <p:sp>
            <p:nvSpPr>
              <p:cNvPr id="20" name="TextBox 19">
                <a:extLst>
                  <a:ext uri="{FF2B5EF4-FFF2-40B4-BE49-F238E27FC236}">
                    <a16:creationId xmlns:a16="http://schemas.microsoft.com/office/drawing/2014/main" id="{0B3A3BD2-9DAC-46D8-A12A-B5AA1F643D9A}"/>
                  </a:ext>
                </a:extLst>
              </p:cNvPr>
              <p:cNvSpPr txBox="1"/>
              <p:nvPr/>
            </p:nvSpPr>
            <p:spPr>
              <a:xfrm rot="19387066">
                <a:off x="9636358" y="6471366"/>
                <a:ext cx="1745977" cy="831253"/>
              </a:xfrm>
              <a:prstGeom prst="rect">
                <a:avLst/>
              </a:prstGeom>
              <a:noFill/>
            </p:spPr>
            <p:txBody>
              <a:bodyPr wrap="square" rtlCol="0">
                <a:spAutoFit/>
              </a:bodyPr>
              <a:lstStyle/>
              <a:p>
                <a:pPr marL="0" marR="0" lvl="0" indent="0" algn="l" defTabSz="1371414" rtl="0" eaLnBrk="1" fontAlgn="auto" latinLnBrk="0" hangingPunct="1">
                  <a:lnSpc>
                    <a:spcPct val="100000"/>
                  </a:lnSpc>
                  <a:spcBef>
                    <a:spcPts val="0"/>
                  </a:spcBef>
                  <a:spcAft>
                    <a:spcPts val="0"/>
                  </a:spcAft>
                  <a:buClrTx/>
                  <a:buSzTx/>
                  <a:buFontTx/>
                  <a:buNone/>
                  <a:tabLst/>
                  <a:defRPr/>
                </a:pPr>
                <a:r>
                  <a:rPr kumimoji="0" lang="en-US" sz="2401" b="1" i="0" u="none" strike="noStrike" kern="1200" cap="none" spc="0" normalizeH="0" baseline="0" noProof="0" dirty="0">
                    <a:ln>
                      <a:noFill/>
                    </a:ln>
                    <a:solidFill>
                      <a:srgbClr val="002060"/>
                    </a:solidFill>
                    <a:effectLst/>
                    <a:uLnTx/>
                    <a:uFillTx/>
                    <a:latin typeface="Roboto"/>
                    <a:ea typeface="DengXian"/>
                    <a:cs typeface="+mn-cs"/>
                  </a:rPr>
                  <a:t>clinic ready</a:t>
                </a:r>
              </a:p>
            </p:txBody>
          </p:sp>
          <p:sp>
            <p:nvSpPr>
              <p:cNvPr id="30" name="Right Triangle 29">
                <a:extLst>
                  <a:ext uri="{FF2B5EF4-FFF2-40B4-BE49-F238E27FC236}">
                    <a16:creationId xmlns:a16="http://schemas.microsoft.com/office/drawing/2014/main" id="{DD706D43-0647-4546-937C-136309FC1C5B}"/>
                  </a:ext>
                </a:extLst>
              </p:cNvPr>
              <p:cNvSpPr/>
              <p:nvPr/>
            </p:nvSpPr>
            <p:spPr>
              <a:xfrm rot="18946010">
                <a:off x="8667239" y="7102212"/>
                <a:ext cx="325005" cy="299139"/>
              </a:xfrm>
              <a:prstGeom prst="rtTriangle">
                <a:avLst/>
              </a:prstGeom>
              <a:solidFill>
                <a:schemeClr val="tx2">
                  <a:lumMod val="50000"/>
                </a:schemeClr>
              </a:solidFill>
              <a:ln w="635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71414"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424249"/>
                  </a:solidFill>
                  <a:effectLst/>
                  <a:uLnTx/>
                  <a:uFillTx/>
                  <a:latin typeface="Roboto"/>
                  <a:ea typeface="DengXian"/>
                  <a:cs typeface="+mn-cs"/>
                </a:endParaRPr>
              </a:p>
            </p:txBody>
          </p:sp>
          <p:sp>
            <p:nvSpPr>
              <p:cNvPr id="31" name="TextBox 30">
                <a:extLst>
                  <a:ext uri="{FF2B5EF4-FFF2-40B4-BE49-F238E27FC236}">
                    <a16:creationId xmlns:a16="http://schemas.microsoft.com/office/drawing/2014/main" id="{42D56AEB-8FB9-4EC2-B91F-44FD16ED3704}"/>
                  </a:ext>
                </a:extLst>
              </p:cNvPr>
              <p:cNvSpPr txBox="1"/>
              <p:nvPr/>
            </p:nvSpPr>
            <p:spPr>
              <a:xfrm>
                <a:off x="8285268" y="6714740"/>
                <a:ext cx="1447801" cy="584775"/>
              </a:xfrm>
              <a:prstGeom prst="rect">
                <a:avLst/>
              </a:prstGeom>
              <a:noFill/>
            </p:spPr>
            <p:txBody>
              <a:bodyPr wrap="square" rtlCol="0">
                <a:spAutoFit/>
              </a:bodyPr>
              <a:lstStyle/>
              <a:p>
                <a:pPr marL="0" marR="0" lvl="0" indent="0" algn="l" defTabSz="137141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Roboto"/>
                    <a:ea typeface="DengXian"/>
                    <a:cs typeface="+mn-cs"/>
                  </a:rPr>
                  <a:t>ORIL</a:t>
                </a:r>
              </a:p>
            </p:txBody>
          </p:sp>
        </p:grpSp>
        <p:sp>
          <p:nvSpPr>
            <p:cNvPr id="35" name="Rectangle 34">
              <a:extLst>
                <a:ext uri="{FF2B5EF4-FFF2-40B4-BE49-F238E27FC236}">
                  <a16:creationId xmlns:a16="http://schemas.microsoft.com/office/drawing/2014/main" id="{47478B80-D2EA-4471-A498-2535B7337122}"/>
                </a:ext>
              </a:extLst>
            </p:cNvPr>
            <p:cNvSpPr/>
            <p:nvPr/>
          </p:nvSpPr>
          <p:spPr>
            <a:xfrm>
              <a:off x="11317001" y="7613079"/>
              <a:ext cx="837088" cy="336118"/>
            </a:xfrm>
            <a:prstGeom prst="rect">
              <a:avLst/>
            </a:prstGeom>
          </p:spPr>
          <p:txBody>
            <a:bodyPr wrap="none">
              <a:spAutoFit/>
            </a:bodyPr>
            <a:lstStyle/>
            <a:p>
              <a:pPr marL="0" marR="0" lvl="0" indent="0" algn="ctr" defTabSz="1371414" rtl="0" eaLnBrk="1" fontAlgn="auto" latinLnBrk="0" hangingPunct="1">
                <a:lnSpc>
                  <a:spcPct val="100000"/>
                </a:lnSpc>
                <a:spcBef>
                  <a:spcPts val="0"/>
                </a:spcBef>
                <a:spcAft>
                  <a:spcPts val="0"/>
                </a:spcAft>
                <a:buClrTx/>
                <a:buSzTx/>
                <a:buFontTx/>
                <a:buNone/>
                <a:tabLst/>
                <a:defRPr/>
              </a:pPr>
              <a:r>
                <a:rPr kumimoji="0" lang="en-US" sz="1584" b="0" i="0" u="none" strike="noStrike" kern="1200" cap="none" spc="0" normalizeH="0" baseline="0" noProof="0" dirty="0">
                  <a:ln>
                    <a:noFill/>
                  </a:ln>
                  <a:solidFill>
                    <a:srgbClr val="F2F2F5"/>
                  </a:solidFill>
                  <a:effectLst/>
                  <a:uLnTx/>
                  <a:uFillTx/>
                  <a:latin typeface="Roboto"/>
                  <a:ea typeface="DengXian"/>
                  <a:cs typeface="+mn-cs"/>
                </a:rPr>
                <a:t>Clinical</a:t>
              </a:r>
              <a:endParaRPr kumimoji="0" lang="uk-UA" sz="1584" b="0" i="0" u="none" strike="noStrike" kern="1200" cap="none" spc="0" normalizeH="0" baseline="0" noProof="0" dirty="0">
                <a:ln>
                  <a:noFill/>
                </a:ln>
                <a:solidFill>
                  <a:srgbClr val="F2F2F5"/>
                </a:solidFill>
                <a:effectLst/>
                <a:uLnTx/>
                <a:uFillTx/>
                <a:ea typeface="DengXian"/>
                <a:cs typeface="+mn-cs"/>
              </a:endParaRPr>
            </a:p>
          </p:txBody>
        </p:sp>
      </p:grpSp>
      <p:cxnSp>
        <p:nvCxnSpPr>
          <p:cNvPr id="16" name="Straight Connector 15">
            <a:extLst>
              <a:ext uri="{FF2B5EF4-FFF2-40B4-BE49-F238E27FC236}">
                <a16:creationId xmlns:a16="http://schemas.microsoft.com/office/drawing/2014/main" id="{2AC2E9F3-0E4E-41BA-99ED-F27560868A73}"/>
              </a:ext>
            </a:extLst>
          </p:cNvPr>
          <p:cNvCxnSpPr/>
          <p:nvPr/>
        </p:nvCxnSpPr>
        <p:spPr>
          <a:xfrm>
            <a:off x="16744951"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Slide Number Placeholder 8">
            <a:extLst>
              <a:ext uri="{FF2B5EF4-FFF2-40B4-BE49-F238E27FC236}">
                <a16:creationId xmlns:a16="http://schemas.microsoft.com/office/drawing/2014/main" id="{85C515CB-9455-43B5-A0BA-05EC4732A893}"/>
              </a:ext>
            </a:extLst>
          </p:cNvPr>
          <p:cNvSpPr txBox="1">
            <a:spLocks/>
          </p:cNvSpPr>
          <p:nvPr/>
        </p:nvSpPr>
        <p:spPr>
          <a:xfrm>
            <a:off x="16916402" y="9072687"/>
            <a:ext cx="1733549" cy="954107"/>
          </a:xfrm>
          <a:prstGeom prst="rect">
            <a:avLst/>
          </a:prstGeom>
          <a:noFill/>
        </p:spPr>
        <p:txBody>
          <a:bodyPr wrap="square" rtlCol="0">
            <a:spAutoFit/>
          </a:bodyPr>
          <a:lstStyle>
            <a:defPPr>
              <a:defRPr lang="uk-UA"/>
            </a:defPPr>
            <a:lvl1pPr marL="0" algn="l" defTabSz="1371600" rtl="0" eaLnBrk="1" latinLnBrk="0" hangingPunct="1">
              <a:defRPr lang="uk-UA" sz="2800" b="1" kern="1200" smtClean="0">
                <a:solidFill>
                  <a:schemeClr val="accent2"/>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0</a:t>
            </a:r>
            <a:fld id="{37D409AB-2201-4E18-8A34-C31753AD9B06}" type="slidenum">
              <a:rPr kumimoji="0" lang="uk-UA" sz="2800" b="1" i="0" u="none" strike="noStrike" kern="1200" cap="none" spc="0" normalizeH="0" baseline="0" noProof="0">
                <a:ln>
                  <a:noFill/>
                </a:ln>
                <a:solidFill>
                  <a:srgbClr val="C0C0C8"/>
                </a:solidFill>
                <a:effectLst/>
                <a:uLnTx/>
                <a:uFillTx/>
                <a:ea typeface="DengXian"/>
                <a:cs typeface="+mn-cs"/>
              </a:rPr>
              <a:pPr marL="0" marR="0" lvl="0" indent="0" algn="l" defTabSz="1371600" rtl="0" eaLnBrk="1" fontAlgn="auto" latinLnBrk="0" hangingPunct="1">
                <a:lnSpc>
                  <a:spcPct val="100000"/>
                </a:lnSpc>
                <a:spcBef>
                  <a:spcPts val="0"/>
                </a:spcBef>
                <a:spcAft>
                  <a:spcPts val="0"/>
                </a:spcAft>
                <a:buClrTx/>
                <a:buSzTx/>
                <a:buFontTx/>
                <a:buNone/>
                <a:tabLst/>
                <a:defRPr/>
              </a:pPr>
              <a:t>14</a:t>
            </a:fld>
            <a:endParaRPr kumimoji="0" lang="uk-UA" sz="2800" b="1" i="0" u="none" strike="noStrike" kern="1200" cap="none" spc="0" normalizeH="0" baseline="0" noProof="0">
              <a:ln>
                <a:noFill/>
              </a:ln>
              <a:solidFill>
                <a:srgbClr val="C0C0C8"/>
              </a:solidFill>
              <a:effectLst/>
              <a:uLnTx/>
              <a:uFillTx/>
              <a:ea typeface="DengXian"/>
              <a:cs typeface="+mn-cs"/>
            </a:endParaRPr>
          </a:p>
        </p:txBody>
      </p:sp>
      <p:sp>
        <p:nvSpPr>
          <p:cNvPr id="18" name="Title 1">
            <a:extLst>
              <a:ext uri="{FF2B5EF4-FFF2-40B4-BE49-F238E27FC236}">
                <a16:creationId xmlns:a16="http://schemas.microsoft.com/office/drawing/2014/main" id="{5863BE02-0144-44E2-A46A-08699BD0E5D0}"/>
              </a:ext>
            </a:extLst>
          </p:cNvPr>
          <p:cNvSpPr txBox="1">
            <a:spLocks/>
          </p:cNvSpPr>
          <p:nvPr/>
        </p:nvSpPr>
        <p:spPr>
          <a:xfrm>
            <a:off x="876299" y="571412"/>
            <a:ext cx="15868651" cy="1214179"/>
          </a:xfrm>
          <a:prstGeom prst="rect">
            <a:avLst/>
          </a:prstGeom>
          <a:noFill/>
        </p:spPr>
        <p:txBody>
          <a:bodyPr wrap="square" rtlCol="0" anchor="t">
            <a:spAutoFit/>
          </a:bodyPr>
          <a:lstStyle>
            <a:lvl1pPr algn="l" defTabSz="1371600" rtl="0" eaLnBrk="1" latinLnBrk="0" hangingPunct="1">
              <a:lnSpc>
                <a:spcPct val="90000"/>
              </a:lnSpc>
              <a:spcBef>
                <a:spcPct val="0"/>
              </a:spcBef>
              <a:buNone/>
              <a:defRPr lang="uk-UA" sz="4500" b="1" kern="1200">
                <a:solidFill>
                  <a:srgbClr val="00B0F0"/>
                </a:solidFill>
                <a:latin typeface="+mn-lt"/>
                <a:ea typeface="Roboto Condensed" panose="02000000000000000000" pitchFamily="2" charset="0"/>
                <a:cs typeface="+mn-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00B0F0"/>
                </a:solidFill>
                <a:effectLst/>
                <a:uLnTx/>
                <a:uFillTx/>
                <a:latin typeface="Roboto"/>
                <a:cs typeface="+mn-cs"/>
              </a:rPr>
              <a:t>Fundraising Strategy</a:t>
            </a:r>
          </a:p>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3600" b="1" i="1" u="none" strike="noStrike" kern="1200" cap="none" spc="0" normalizeH="0" baseline="0" noProof="0" dirty="0">
                <a:ln>
                  <a:noFill/>
                </a:ln>
                <a:solidFill>
                  <a:srgbClr val="002060"/>
                </a:solidFill>
                <a:effectLst/>
                <a:uLnTx/>
                <a:uFillTx/>
                <a:latin typeface="Roboto"/>
                <a:cs typeface="+mn-cs"/>
              </a:rPr>
              <a:t>Phased Value Formation</a:t>
            </a:r>
          </a:p>
        </p:txBody>
      </p:sp>
      <p:graphicFrame>
        <p:nvGraphicFramePr>
          <p:cNvPr id="22" name="Chart 21">
            <a:extLst>
              <a:ext uri="{FF2B5EF4-FFF2-40B4-BE49-F238E27FC236}">
                <a16:creationId xmlns:a16="http://schemas.microsoft.com/office/drawing/2014/main" id="{80D6F3EF-E131-44BF-94D4-4732B62603EC}"/>
              </a:ext>
            </a:extLst>
          </p:cNvPr>
          <p:cNvGraphicFramePr>
            <a:graphicFrameLocks/>
          </p:cNvGraphicFramePr>
          <p:nvPr>
            <p:extLst>
              <p:ext uri="{D42A27DB-BD31-4B8C-83A1-F6EECF244321}">
                <p14:modId xmlns:p14="http://schemas.microsoft.com/office/powerpoint/2010/main" val="2155834199"/>
              </p:ext>
            </p:extLst>
          </p:nvPr>
        </p:nvGraphicFramePr>
        <p:xfrm>
          <a:off x="2748840" y="2146910"/>
          <a:ext cx="11439624" cy="50322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9676BBEA-604E-44A0-A9F4-B20EAA4AAFC0}"/>
              </a:ext>
            </a:extLst>
          </p:cNvPr>
          <p:cNvSpPr txBox="1"/>
          <p:nvPr/>
        </p:nvSpPr>
        <p:spPr>
          <a:xfrm>
            <a:off x="7090996" y="5020691"/>
            <a:ext cx="4269303" cy="400110"/>
          </a:xfrm>
          <a:prstGeom prst="rect">
            <a:avLst/>
          </a:prstGeom>
          <a:noFill/>
        </p:spPr>
        <p:txBody>
          <a:bodyPr wrap="square" rtlCol="0">
            <a:spAutoFit/>
          </a:bodyPr>
          <a:lstStyle/>
          <a:p>
            <a:pPr marL="0" marR="0" lvl="0" indent="0" algn="l" defTabSz="137141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A091B"/>
                </a:solidFill>
                <a:effectLst/>
                <a:uLnTx/>
                <a:uFillTx/>
                <a:latin typeface="Roboto"/>
                <a:ea typeface="DengXian"/>
                <a:cs typeface="+mn-cs"/>
              </a:rPr>
              <a:t>Stage 1: AUD$5m invested now</a:t>
            </a:r>
          </a:p>
        </p:txBody>
      </p:sp>
      <p:sp>
        <p:nvSpPr>
          <p:cNvPr id="28" name="TextBox 27">
            <a:extLst>
              <a:ext uri="{FF2B5EF4-FFF2-40B4-BE49-F238E27FC236}">
                <a16:creationId xmlns:a16="http://schemas.microsoft.com/office/drawing/2014/main" id="{E2BE1F42-E737-4E08-A35F-EBDE98F21D49}"/>
              </a:ext>
            </a:extLst>
          </p:cNvPr>
          <p:cNvSpPr txBox="1"/>
          <p:nvPr/>
        </p:nvSpPr>
        <p:spPr>
          <a:xfrm>
            <a:off x="9161156" y="3376932"/>
            <a:ext cx="4489451" cy="400110"/>
          </a:xfrm>
          <a:prstGeom prst="rect">
            <a:avLst/>
          </a:prstGeom>
          <a:noFill/>
        </p:spPr>
        <p:txBody>
          <a:bodyPr wrap="square" rtlCol="0">
            <a:spAutoFit/>
          </a:bodyPr>
          <a:lstStyle/>
          <a:p>
            <a:pPr marL="0" marR="0" lvl="0" indent="0" algn="l" defTabSz="137141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A091B"/>
                </a:solidFill>
                <a:effectLst/>
                <a:uLnTx/>
                <a:uFillTx/>
                <a:latin typeface="Roboto"/>
                <a:ea typeface="DengXian"/>
                <a:cs typeface="+mn-cs"/>
              </a:rPr>
              <a:t>Stage 2: AUD$5m invested at Phase I</a:t>
            </a:r>
          </a:p>
        </p:txBody>
      </p:sp>
      <p:sp>
        <p:nvSpPr>
          <p:cNvPr id="34" name="TextBox 33">
            <a:extLst>
              <a:ext uri="{FF2B5EF4-FFF2-40B4-BE49-F238E27FC236}">
                <a16:creationId xmlns:a16="http://schemas.microsoft.com/office/drawing/2014/main" id="{FB3DFE2C-673F-4EBC-A19E-398B9254FAA4}"/>
              </a:ext>
            </a:extLst>
          </p:cNvPr>
          <p:cNvSpPr txBox="1"/>
          <p:nvPr/>
        </p:nvSpPr>
        <p:spPr>
          <a:xfrm>
            <a:off x="12420600" y="1690931"/>
            <a:ext cx="4744599" cy="400110"/>
          </a:xfrm>
          <a:prstGeom prst="rect">
            <a:avLst/>
          </a:prstGeom>
          <a:noFill/>
        </p:spPr>
        <p:txBody>
          <a:bodyPr wrap="square" rtlCol="0">
            <a:spAutoFit/>
          </a:bodyPr>
          <a:lstStyle/>
          <a:p>
            <a:pPr marL="0" marR="0" lvl="0" indent="0" algn="l" defTabSz="137141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A091B"/>
                </a:solidFill>
                <a:effectLst/>
                <a:uLnTx/>
                <a:uFillTx/>
                <a:latin typeface="Roboto"/>
                <a:ea typeface="DengXian"/>
                <a:cs typeface="+mn-cs"/>
              </a:rPr>
              <a:t>Stage 3: AUD$10m invested at Phase II</a:t>
            </a:r>
          </a:p>
        </p:txBody>
      </p:sp>
      <p:graphicFrame>
        <p:nvGraphicFramePr>
          <p:cNvPr id="25" name="Chart 24">
            <a:extLst>
              <a:ext uri="{FF2B5EF4-FFF2-40B4-BE49-F238E27FC236}">
                <a16:creationId xmlns:a16="http://schemas.microsoft.com/office/drawing/2014/main" id="{C1F1F344-1E40-4CDB-AC61-49AE95411442}"/>
              </a:ext>
            </a:extLst>
          </p:cNvPr>
          <p:cNvGraphicFramePr>
            <a:graphicFrameLocks/>
          </p:cNvGraphicFramePr>
          <p:nvPr>
            <p:extLst>
              <p:ext uri="{D42A27DB-BD31-4B8C-83A1-F6EECF244321}">
                <p14:modId xmlns:p14="http://schemas.microsoft.com/office/powerpoint/2010/main" val="2402069874"/>
              </p:ext>
            </p:extLst>
          </p:nvPr>
        </p:nvGraphicFramePr>
        <p:xfrm>
          <a:off x="1186008" y="1690931"/>
          <a:ext cx="16416192" cy="581476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C413D338-96C0-464B-93C1-31C132DFCC68}"/>
              </a:ext>
            </a:extLst>
          </p:cNvPr>
          <p:cNvSpPr/>
          <p:nvPr/>
        </p:nvSpPr>
        <p:spPr>
          <a:xfrm>
            <a:off x="1089819" y="1842217"/>
            <a:ext cx="543000" cy="253283"/>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$M</a:t>
            </a:r>
          </a:p>
        </p:txBody>
      </p:sp>
      <p:sp>
        <p:nvSpPr>
          <p:cNvPr id="19" name="Arrow: Down 18">
            <a:extLst>
              <a:ext uri="{FF2B5EF4-FFF2-40B4-BE49-F238E27FC236}">
                <a16:creationId xmlns:a16="http://schemas.microsoft.com/office/drawing/2014/main" id="{3025E7C2-8146-4641-BE76-C16AA6B85585}"/>
              </a:ext>
            </a:extLst>
          </p:cNvPr>
          <p:cNvSpPr/>
          <p:nvPr/>
        </p:nvSpPr>
        <p:spPr>
          <a:xfrm>
            <a:off x="10067466" y="5527208"/>
            <a:ext cx="285114" cy="507831"/>
          </a:xfrm>
          <a:prstGeom prst="downArrow">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71414"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A091B"/>
              </a:solidFill>
              <a:effectLst/>
              <a:uLnTx/>
              <a:uFillTx/>
              <a:latin typeface="Roboto"/>
              <a:ea typeface="DengXian"/>
              <a:cs typeface="+mn-cs"/>
            </a:endParaRPr>
          </a:p>
        </p:txBody>
      </p:sp>
      <p:sp>
        <p:nvSpPr>
          <p:cNvPr id="33" name="Arrow: Down 32">
            <a:extLst>
              <a:ext uri="{FF2B5EF4-FFF2-40B4-BE49-F238E27FC236}">
                <a16:creationId xmlns:a16="http://schemas.microsoft.com/office/drawing/2014/main" id="{F1C1C857-6C4C-46BA-BC7E-101ADA2891B5}"/>
              </a:ext>
            </a:extLst>
          </p:cNvPr>
          <p:cNvSpPr/>
          <p:nvPr/>
        </p:nvSpPr>
        <p:spPr>
          <a:xfrm>
            <a:off x="11405881" y="3986559"/>
            <a:ext cx="285114" cy="507831"/>
          </a:xfrm>
          <a:prstGeom prst="downArrow">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71414"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A091B"/>
              </a:solidFill>
              <a:effectLst/>
              <a:uLnTx/>
              <a:uFillTx/>
              <a:latin typeface="Roboto"/>
              <a:ea typeface="DengXian"/>
              <a:cs typeface="+mn-cs"/>
            </a:endParaRPr>
          </a:p>
        </p:txBody>
      </p:sp>
      <p:sp>
        <p:nvSpPr>
          <p:cNvPr id="36" name="Arrow: Down 35">
            <a:extLst>
              <a:ext uri="{FF2B5EF4-FFF2-40B4-BE49-F238E27FC236}">
                <a16:creationId xmlns:a16="http://schemas.microsoft.com/office/drawing/2014/main" id="{6BDA04CA-60E1-4E61-B4DB-14566A489FF7}"/>
              </a:ext>
            </a:extLst>
          </p:cNvPr>
          <p:cNvSpPr/>
          <p:nvPr/>
        </p:nvSpPr>
        <p:spPr>
          <a:xfrm>
            <a:off x="14325600" y="2249464"/>
            <a:ext cx="285114" cy="507831"/>
          </a:xfrm>
          <a:prstGeom prst="downArrow">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71414"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A091B"/>
              </a:solidFill>
              <a:effectLst/>
              <a:uLnTx/>
              <a:uFillTx/>
              <a:latin typeface="Roboto"/>
              <a:ea typeface="DengXian"/>
              <a:cs typeface="+mn-cs"/>
            </a:endParaRPr>
          </a:p>
        </p:txBody>
      </p:sp>
    </p:spTree>
    <p:extLst>
      <p:ext uri="{BB962C8B-B14F-4D97-AF65-F5344CB8AC3E}">
        <p14:creationId xmlns:p14="http://schemas.microsoft.com/office/powerpoint/2010/main" val="277391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A4BCB8-F51C-437C-98CD-B1B70BD20CB3}"/>
              </a:ext>
            </a:extLst>
          </p:cNvPr>
          <p:cNvSpPr>
            <a:spLocks noGrp="1"/>
          </p:cNvSpPr>
          <p:nvPr>
            <p:ph type="title"/>
          </p:nvPr>
        </p:nvSpPr>
        <p:spPr>
          <a:xfrm>
            <a:off x="876301" y="706499"/>
            <a:ext cx="10477499" cy="1214179"/>
          </a:xfrm>
        </p:spPr>
        <p:txBody>
          <a:bodyPr/>
          <a:lstStyle/>
          <a:p>
            <a:r>
              <a:rPr lang="en-US" dirty="0"/>
              <a:t>ORIL’s Market Opportunity</a:t>
            </a:r>
            <a:br>
              <a:rPr lang="en-US" dirty="0"/>
            </a:br>
            <a:r>
              <a:rPr lang="en-US" sz="3600" i="1" dirty="0">
                <a:solidFill>
                  <a:srgbClr val="002060"/>
                </a:solidFill>
              </a:rPr>
              <a:t>Vibrant Deal Landscape</a:t>
            </a:r>
            <a:endParaRPr lang="en-US" sz="3600" dirty="0"/>
          </a:p>
        </p:txBody>
      </p:sp>
      <p:cxnSp>
        <p:nvCxnSpPr>
          <p:cNvPr id="8" name="Straight Connector 7">
            <a:extLst>
              <a:ext uri="{FF2B5EF4-FFF2-40B4-BE49-F238E27FC236}">
                <a16:creationId xmlns:a16="http://schemas.microsoft.com/office/drawing/2014/main" id="{383DF3B0-A812-4E13-926B-11AE4A01E094}"/>
              </a:ext>
            </a:extLst>
          </p:cNvPr>
          <p:cNvCxnSpPr/>
          <p:nvPr/>
        </p:nvCxnSpPr>
        <p:spPr>
          <a:xfrm>
            <a:off x="16744951"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F6A9B73-7EA0-4C1C-B396-74CD73D073EA}"/>
              </a:ext>
            </a:extLst>
          </p:cNvPr>
          <p:cNvSpPr txBox="1">
            <a:spLocks/>
          </p:cNvSpPr>
          <p:nvPr/>
        </p:nvSpPr>
        <p:spPr>
          <a:xfrm>
            <a:off x="16916402" y="9072687"/>
            <a:ext cx="1733549" cy="954107"/>
          </a:xfrm>
          <a:prstGeom prst="rect">
            <a:avLst/>
          </a:prstGeom>
          <a:noFill/>
        </p:spPr>
        <p:txBody>
          <a:bodyPr wrap="square" rtlCol="0">
            <a:spAutoFit/>
          </a:bodyPr>
          <a:lstStyle>
            <a:defPPr>
              <a:defRPr lang="uk-UA"/>
            </a:defPPr>
            <a:lvl1pPr marL="0" algn="l" defTabSz="1371600" rtl="0" eaLnBrk="1" latinLnBrk="0" hangingPunct="1">
              <a:defRPr lang="uk-UA" sz="2800" b="1" kern="1200" smtClean="0">
                <a:solidFill>
                  <a:schemeClr val="accent2"/>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0</a:t>
            </a:r>
            <a:fld id="{37D409AB-2201-4E18-8A34-C31753AD9B06}" type="slidenum">
              <a:rPr kumimoji="0" lang="uk-UA" sz="2800" b="1" i="0" u="none" strike="noStrike" kern="1200" cap="none" spc="0" normalizeH="0" baseline="0" noProof="0">
                <a:ln>
                  <a:noFill/>
                </a:ln>
                <a:solidFill>
                  <a:srgbClr val="C0C0C8"/>
                </a:solidFill>
                <a:effectLst/>
                <a:uLnTx/>
                <a:uFillTx/>
                <a:ea typeface="DengXian"/>
                <a:cs typeface="+mn-cs"/>
              </a:rPr>
              <a:pPr marL="0" marR="0" lvl="0" indent="0" algn="l" defTabSz="1371600" rtl="0" eaLnBrk="1" fontAlgn="auto" latinLnBrk="0" hangingPunct="1">
                <a:lnSpc>
                  <a:spcPct val="100000"/>
                </a:lnSpc>
                <a:spcBef>
                  <a:spcPts val="0"/>
                </a:spcBef>
                <a:spcAft>
                  <a:spcPts val="0"/>
                </a:spcAft>
                <a:buClrTx/>
                <a:buSzTx/>
                <a:buFontTx/>
                <a:buNone/>
                <a:tabLst/>
                <a:defRPr/>
              </a:pPr>
              <a:t>15</a:t>
            </a:fld>
            <a:endParaRPr kumimoji="0" lang="uk-UA" sz="2800" b="1" i="0" u="none" strike="noStrike" kern="1200" cap="none" spc="0" normalizeH="0" baseline="0" noProof="0">
              <a:ln>
                <a:noFill/>
              </a:ln>
              <a:solidFill>
                <a:srgbClr val="C0C0C8"/>
              </a:solidFill>
              <a:effectLst/>
              <a:uLnTx/>
              <a:uFillTx/>
              <a:ea typeface="DengXian"/>
              <a:cs typeface="+mn-cs"/>
            </a:endParaRPr>
          </a:p>
        </p:txBody>
      </p:sp>
      <p:sp>
        <p:nvSpPr>
          <p:cNvPr id="10" name="Rectangle 9">
            <a:extLst>
              <a:ext uri="{FF2B5EF4-FFF2-40B4-BE49-F238E27FC236}">
                <a16:creationId xmlns:a16="http://schemas.microsoft.com/office/drawing/2014/main" id="{4B713C93-9355-4BDF-B47B-4DDC7F8240C1}"/>
              </a:ext>
            </a:extLst>
          </p:cNvPr>
          <p:cNvSpPr/>
          <p:nvPr/>
        </p:nvSpPr>
        <p:spPr>
          <a:xfrm>
            <a:off x="988268" y="2552701"/>
            <a:ext cx="15547132" cy="3352799"/>
          </a:xfrm>
          <a:prstGeom prst="rect">
            <a:avLst/>
          </a:prstGeom>
        </p:spPr>
        <p:txBody>
          <a:bodyPr vert="horz" lIns="91440" tIns="45720" rIns="91440" bIns="45720" rtlCol="0" anchor="t">
            <a:noAutofit/>
          </a:bodyPr>
          <a:lstStyle/>
          <a:p>
            <a:pPr marL="457195" marR="0" lvl="0" indent="-457195" algn="l" defTabSz="1371414" rtl="0" eaLnBrk="1" fontAlgn="auto" latinLnBrk="0" hangingPunct="1">
              <a:lnSpc>
                <a:spcPct val="100000"/>
              </a:lnSpc>
              <a:spcBef>
                <a:spcPts val="0"/>
              </a:spcBef>
              <a:spcAft>
                <a:spcPts val="2400"/>
              </a:spcAft>
              <a:buClrTx/>
              <a:buSzTx/>
              <a:buFont typeface="Wingdings" panose="05000000000000000000" pitchFamily="2" charset="2"/>
              <a:buChar char="Ø"/>
              <a:tabLst/>
              <a:defRPr/>
            </a:pPr>
            <a:r>
              <a:rPr kumimoji="0" lang="en-US" sz="2401" b="1" i="0" u="none" strike="noStrike" kern="1200" cap="none" spc="0" normalizeH="0" baseline="0" noProof="0" dirty="0">
                <a:ln>
                  <a:noFill/>
                </a:ln>
                <a:solidFill>
                  <a:srgbClr val="002060"/>
                </a:solidFill>
                <a:effectLst/>
                <a:uLnTx/>
                <a:uFillTx/>
                <a:latin typeface="Roboto"/>
                <a:ea typeface="DengXian"/>
                <a:cs typeface="+mn-cs"/>
              </a:rPr>
              <a:t>Global Cancer market size </a:t>
            </a:r>
            <a:r>
              <a:rPr kumimoji="0" lang="en-US" sz="2401" b="0" i="0" u="none" strike="noStrike" kern="1200" cap="none" spc="0" normalizeH="0" baseline="0" noProof="0" dirty="0">
                <a:ln>
                  <a:noFill/>
                </a:ln>
                <a:solidFill>
                  <a:srgbClr val="F2F2F5">
                    <a:lumMod val="10000"/>
                  </a:srgbClr>
                </a:solidFill>
                <a:effectLst/>
                <a:uLnTx/>
                <a:uFillTx/>
                <a:latin typeface="Roboto"/>
                <a:ea typeface="DengXian"/>
                <a:cs typeface="+mn-cs"/>
              </a:rPr>
              <a:t>approx. US$167b in 2021 → </a:t>
            </a:r>
            <a:r>
              <a:rPr kumimoji="0" lang="en-US" sz="2401" b="0" i="0" u="sng" strike="noStrike" kern="1200" cap="none" spc="0" normalizeH="0" baseline="0" noProof="0" dirty="0">
                <a:ln>
                  <a:noFill/>
                </a:ln>
                <a:solidFill>
                  <a:srgbClr val="00B0F0"/>
                </a:solidFill>
                <a:effectLst/>
                <a:uLnTx/>
                <a:uFillTx/>
                <a:latin typeface="Roboto"/>
                <a:ea typeface="DengXian"/>
                <a:cs typeface="+mn-cs"/>
              </a:rPr>
              <a:t>US$</a:t>
            </a:r>
            <a:r>
              <a:rPr lang="en-US" sz="2401" u="sng" dirty="0">
                <a:solidFill>
                  <a:srgbClr val="00B0F0"/>
                </a:solidFill>
                <a:latin typeface="Roboto"/>
                <a:ea typeface="DengXian"/>
              </a:rPr>
              <a:t>206</a:t>
            </a:r>
            <a:r>
              <a:rPr kumimoji="0" lang="en-US" sz="2401" b="0" i="0" u="sng" strike="noStrike" kern="1200" cap="none" spc="0" normalizeH="0" baseline="0" noProof="0" dirty="0">
                <a:ln>
                  <a:noFill/>
                </a:ln>
                <a:solidFill>
                  <a:srgbClr val="00B0F0"/>
                </a:solidFill>
                <a:effectLst/>
                <a:uLnTx/>
                <a:uFillTx/>
                <a:latin typeface="Roboto"/>
                <a:ea typeface="DengXian"/>
                <a:cs typeface="+mn-cs"/>
              </a:rPr>
              <a:t>b by 2022</a:t>
            </a:r>
            <a:endParaRPr kumimoji="0" lang="en-US" sz="2401" b="0" i="0" u="none" strike="noStrike" kern="1200" cap="none" spc="0" normalizeH="0" baseline="0" noProof="0" dirty="0">
              <a:ln>
                <a:noFill/>
              </a:ln>
              <a:solidFill>
                <a:srgbClr val="00B0F0"/>
              </a:solidFill>
              <a:effectLst/>
              <a:uLnTx/>
              <a:uFillTx/>
              <a:latin typeface="Roboto"/>
              <a:ea typeface="DengXian"/>
              <a:cs typeface="+mn-cs"/>
            </a:endParaRPr>
          </a:p>
          <a:p>
            <a:pPr marL="457195" marR="0" lvl="0" indent="-457195" algn="l" defTabSz="1371414" rtl="0" eaLnBrk="1" fontAlgn="auto" latinLnBrk="0" hangingPunct="1">
              <a:lnSpc>
                <a:spcPct val="100000"/>
              </a:lnSpc>
              <a:spcBef>
                <a:spcPts val="0"/>
              </a:spcBef>
              <a:spcAft>
                <a:spcPts val="2400"/>
              </a:spcAft>
              <a:buClrTx/>
              <a:buSzTx/>
              <a:buFont typeface="Wingdings" panose="05000000000000000000" pitchFamily="2" charset="2"/>
              <a:buChar char="Ø"/>
              <a:tabLst/>
              <a:defRPr/>
            </a:pPr>
            <a:r>
              <a:rPr kumimoji="0" lang="en-US" sz="2401" b="1" i="0" u="none" strike="noStrike" kern="1200" cap="none" spc="0" normalizeH="0" baseline="0" noProof="0" dirty="0">
                <a:ln>
                  <a:noFill/>
                </a:ln>
                <a:solidFill>
                  <a:srgbClr val="002060"/>
                </a:solidFill>
                <a:effectLst/>
                <a:uLnTx/>
                <a:uFillTx/>
                <a:latin typeface="Roboto"/>
                <a:ea typeface="DengXian"/>
                <a:cs typeface="+mn-cs"/>
              </a:rPr>
              <a:t>Immuno-therapy a major driver</a:t>
            </a:r>
            <a:r>
              <a:rPr kumimoji="0" lang="en-US" sz="2401" b="0" i="0" u="none" strike="noStrike" kern="1200" cap="none" spc="0" normalizeH="0" baseline="0" noProof="0" dirty="0">
                <a:ln>
                  <a:noFill/>
                </a:ln>
                <a:solidFill>
                  <a:srgbClr val="002060"/>
                </a:solidFill>
                <a:effectLst/>
                <a:uLnTx/>
                <a:uFillTx/>
                <a:latin typeface="Roboto"/>
                <a:ea typeface="DengXian"/>
                <a:cs typeface="+mn-cs"/>
              </a:rPr>
              <a:t> </a:t>
            </a:r>
            <a:r>
              <a:rPr kumimoji="0" lang="en-US" sz="2401" b="0" i="0" u="none" strike="noStrike" kern="1200" cap="none" spc="0" normalizeH="0" baseline="0" noProof="0" dirty="0">
                <a:ln>
                  <a:noFill/>
                </a:ln>
                <a:solidFill>
                  <a:srgbClr val="F2F2F5">
                    <a:lumMod val="10000"/>
                  </a:srgbClr>
                </a:solidFill>
                <a:effectLst/>
                <a:uLnTx/>
                <a:uFillTx/>
                <a:latin typeface="Roboto"/>
                <a:ea typeface="DengXian"/>
                <a:cs typeface="+mn-cs"/>
              </a:rPr>
              <a:t>behind deal making: </a:t>
            </a:r>
            <a:r>
              <a:rPr kumimoji="0" lang="en-US" sz="2401" b="0" i="0" u="sng" strike="noStrike" kern="1200" cap="none" spc="0" normalizeH="0" baseline="0" noProof="0" dirty="0">
                <a:ln>
                  <a:noFill/>
                </a:ln>
                <a:solidFill>
                  <a:srgbClr val="00B0F0"/>
                </a:solidFill>
                <a:effectLst/>
                <a:uLnTx/>
                <a:uFillTx/>
                <a:latin typeface="Roboto"/>
                <a:ea typeface="DengXian"/>
                <a:cs typeface="+mn-cs"/>
              </a:rPr>
              <a:t>32 of 35 multi-billion deals </a:t>
            </a:r>
            <a:r>
              <a:rPr kumimoji="0" lang="en-US" sz="2401" b="0" i="0" u="none" strike="noStrike" kern="1200" cap="none" spc="0" normalizeH="0" baseline="0" noProof="0" dirty="0">
                <a:ln>
                  <a:noFill/>
                </a:ln>
                <a:solidFill>
                  <a:srgbClr val="F2F2F5">
                    <a:lumMod val="10000"/>
                  </a:srgbClr>
                </a:solidFill>
                <a:effectLst/>
                <a:uLnTx/>
                <a:uFillTx/>
                <a:latin typeface="Roboto"/>
                <a:ea typeface="DengXian"/>
                <a:cs typeface="+mn-cs"/>
              </a:rPr>
              <a:t>in last 5 years I-O focused</a:t>
            </a:r>
          </a:p>
          <a:p>
            <a:pPr marL="457195" marR="0" lvl="0" indent="-457195" algn="l" defTabSz="1371414" rtl="0" eaLnBrk="1" fontAlgn="auto" latinLnBrk="0" hangingPunct="1">
              <a:lnSpc>
                <a:spcPct val="100000"/>
              </a:lnSpc>
              <a:spcBef>
                <a:spcPts val="0"/>
              </a:spcBef>
              <a:spcAft>
                <a:spcPts val="2400"/>
              </a:spcAft>
              <a:buClrTx/>
              <a:buSzTx/>
              <a:buFont typeface="Wingdings" panose="05000000000000000000" pitchFamily="2" charset="2"/>
              <a:buChar char="Ø"/>
              <a:tabLst/>
              <a:defRPr/>
            </a:pPr>
            <a:r>
              <a:rPr kumimoji="0" lang="en-US" sz="2401" b="1" i="0" u="none" strike="noStrike" kern="1200" cap="none" spc="0" normalizeH="0" baseline="0" noProof="0" dirty="0">
                <a:ln>
                  <a:noFill/>
                </a:ln>
                <a:solidFill>
                  <a:srgbClr val="002060"/>
                </a:solidFill>
                <a:effectLst/>
                <a:uLnTx/>
                <a:uFillTx/>
                <a:latin typeface="Roboto"/>
                <a:ea typeface="DengXian"/>
                <a:cs typeface="+mn-cs"/>
              </a:rPr>
              <a:t>Oncology deal making </a:t>
            </a:r>
            <a:r>
              <a:rPr kumimoji="0" lang="en-US" sz="2401" b="0" i="0" u="none" strike="noStrike" kern="1200" cap="none" spc="0" normalizeH="0" baseline="0" noProof="0" dirty="0">
                <a:ln>
                  <a:noFill/>
                </a:ln>
                <a:solidFill>
                  <a:srgbClr val="F2F2F5">
                    <a:lumMod val="10000"/>
                  </a:srgbClr>
                </a:solidFill>
                <a:effectLst/>
                <a:uLnTx/>
                <a:uFillTx/>
                <a:latin typeface="Roboto"/>
                <a:ea typeface="DengXian"/>
                <a:cs typeface="+mn-cs"/>
              </a:rPr>
              <a:t>shows a steep rise in activity: </a:t>
            </a:r>
            <a:r>
              <a:rPr kumimoji="0" lang="en-US" sz="2401" i="0" u="sng" strike="noStrike" kern="1200" cap="none" spc="0" normalizeH="0" baseline="0" noProof="0" dirty="0">
                <a:ln>
                  <a:noFill/>
                </a:ln>
                <a:solidFill>
                  <a:srgbClr val="00B0F0"/>
                </a:solidFill>
                <a:effectLst/>
                <a:uLnTx/>
                <a:uFillTx/>
                <a:latin typeface="Roboto"/>
                <a:ea typeface="DengXian"/>
                <a:cs typeface="+mn-cs"/>
              </a:rPr>
              <a:t>combined upfront value of deals 1H2018 of US$4.15b</a:t>
            </a:r>
          </a:p>
          <a:p>
            <a:pPr marL="457195" marR="0" lvl="0" indent="-457195" algn="l" defTabSz="1371414" rtl="0" eaLnBrk="1" fontAlgn="auto" latinLnBrk="0" hangingPunct="1">
              <a:lnSpc>
                <a:spcPct val="100000"/>
              </a:lnSpc>
              <a:spcBef>
                <a:spcPts val="0"/>
              </a:spcBef>
              <a:spcAft>
                <a:spcPts val="2400"/>
              </a:spcAft>
              <a:buClrTx/>
              <a:buSzTx/>
              <a:buFont typeface="Wingdings" panose="05000000000000000000" pitchFamily="2" charset="2"/>
              <a:buChar char="Ø"/>
              <a:tabLst/>
              <a:defRPr/>
            </a:pPr>
            <a:r>
              <a:rPr kumimoji="0" lang="en-US" sz="2401" b="1" i="0" u="none" strike="noStrike" kern="1200" cap="none" spc="0" normalizeH="0" baseline="0" noProof="0" dirty="0">
                <a:ln>
                  <a:noFill/>
                </a:ln>
                <a:solidFill>
                  <a:srgbClr val="001E5F"/>
                </a:solidFill>
                <a:effectLst/>
                <a:uLnTx/>
                <a:uFillTx/>
                <a:latin typeface="Roboto"/>
                <a:ea typeface="DengXian"/>
                <a:cs typeface="+mn-cs"/>
              </a:rPr>
              <a:t>58% of deals signed at the discovery stage</a:t>
            </a:r>
            <a:r>
              <a:rPr kumimoji="0" lang="en-US" sz="2401" b="1" i="0" u="none" strike="noStrike" kern="1200" cap="none" spc="0" normalizeH="0" baseline="0" noProof="0" dirty="0">
                <a:ln>
                  <a:noFill/>
                </a:ln>
                <a:effectLst/>
                <a:uLnTx/>
                <a:uFillTx/>
                <a:latin typeface="Roboto"/>
                <a:ea typeface="DengXian"/>
                <a:cs typeface="+mn-cs"/>
              </a:rPr>
              <a:t>:</a:t>
            </a:r>
            <a:r>
              <a:rPr kumimoji="0" lang="en-US" sz="2401" b="1" i="0" u="none" strike="noStrike" kern="1200" cap="none" spc="0" normalizeH="0" baseline="0" noProof="0" dirty="0">
                <a:ln>
                  <a:noFill/>
                </a:ln>
                <a:solidFill>
                  <a:srgbClr val="001E5F"/>
                </a:solidFill>
                <a:effectLst/>
                <a:uLnTx/>
                <a:uFillTx/>
                <a:latin typeface="Roboto"/>
                <a:ea typeface="DengXian"/>
                <a:cs typeface="+mn-cs"/>
              </a:rPr>
              <a:t> </a:t>
            </a:r>
            <a:r>
              <a:rPr kumimoji="0" lang="en-US" sz="2401" b="0" i="0" u="none" strike="noStrike" kern="1200" cap="none" spc="0" normalizeH="0" baseline="0" noProof="0" dirty="0">
                <a:ln>
                  <a:noFill/>
                </a:ln>
                <a:solidFill>
                  <a:srgbClr val="F2F2F5">
                    <a:lumMod val="10000"/>
                  </a:srgbClr>
                </a:solidFill>
                <a:effectLst/>
                <a:uLnTx/>
                <a:uFillTx/>
                <a:latin typeface="Roboto"/>
                <a:ea typeface="DengXian"/>
                <a:cs typeface="+mn-cs"/>
              </a:rPr>
              <a:t>median </a:t>
            </a:r>
            <a:r>
              <a:rPr kumimoji="0" lang="en-US" sz="2401" b="0" i="0" u="sng" strike="noStrike" kern="1200" cap="none" spc="0" normalizeH="0" baseline="0" noProof="0" dirty="0">
                <a:ln>
                  <a:noFill/>
                </a:ln>
                <a:solidFill>
                  <a:srgbClr val="00B0F0"/>
                </a:solidFill>
                <a:effectLst/>
                <a:uLnTx/>
                <a:uFillTx/>
                <a:latin typeface="Roboto"/>
                <a:ea typeface="DengXian"/>
                <a:cs typeface="+mn-cs"/>
              </a:rPr>
              <a:t>upfront payment of US$17m</a:t>
            </a:r>
            <a:r>
              <a:rPr kumimoji="0" lang="en-US" sz="2401" b="0" i="0" strike="noStrike" kern="1200" cap="none" spc="0" normalizeH="0" baseline="0" noProof="0" dirty="0">
                <a:ln>
                  <a:noFill/>
                </a:ln>
                <a:effectLst/>
                <a:uLnTx/>
                <a:uFillTx/>
                <a:latin typeface="Roboto"/>
                <a:ea typeface="DengXian"/>
                <a:cs typeface="+mn-cs"/>
              </a:rPr>
              <a:t> in last 5 years</a:t>
            </a:r>
          </a:p>
          <a:p>
            <a:pPr marL="457195" marR="0" lvl="0" indent="-457195" algn="l" defTabSz="1371414" rtl="0" eaLnBrk="1" fontAlgn="auto" latinLnBrk="0" hangingPunct="1">
              <a:lnSpc>
                <a:spcPct val="100000"/>
              </a:lnSpc>
              <a:spcBef>
                <a:spcPts val="0"/>
              </a:spcBef>
              <a:spcAft>
                <a:spcPts val="2400"/>
              </a:spcAft>
              <a:buClrTx/>
              <a:buSzTx/>
              <a:buFont typeface="Wingdings" panose="05000000000000000000" pitchFamily="2" charset="2"/>
              <a:buChar char="Ø"/>
              <a:tabLst/>
              <a:defRPr/>
            </a:pPr>
            <a:r>
              <a:rPr kumimoji="0" lang="en-US" sz="2401" b="0" i="0" u="none" strike="noStrike" kern="1200" cap="none" spc="0" normalizeH="0" baseline="0" noProof="0" dirty="0">
                <a:ln>
                  <a:noFill/>
                </a:ln>
                <a:solidFill>
                  <a:srgbClr val="F2F2F5">
                    <a:lumMod val="10000"/>
                  </a:srgbClr>
                </a:solidFill>
                <a:effectLst/>
                <a:uLnTx/>
                <a:uFillTx/>
                <a:latin typeface="Roboto"/>
                <a:ea typeface="DengXian"/>
                <a:cs typeface="+mn-cs"/>
              </a:rPr>
              <a:t>Early access to innovation important: </a:t>
            </a:r>
            <a:r>
              <a:rPr kumimoji="0" lang="en-US" sz="2401" i="0" u="sng" strike="noStrike" kern="1200" cap="none" spc="0" normalizeH="0" baseline="0" noProof="0" dirty="0">
                <a:ln>
                  <a:noFill/>
                </a:ln>
                <a:solidFill>
                  <a:srgbClr val="00B0F0"/>
                </a:solidFill>
                <a:effectLst/>
                <a:uLnTx/>
                <a:uFillTx/>
                <a:latin typeface="Roboto"/>
                <a:ea typeface="DengXian"/>
                <a:cs typeface="+mn-cs"/>
              </a:rPr>
              <a:t>60% of deals done at pre-clinical or clinical Phase I stage</a:t>
            </a:r>
            <a:endParaRPr kumimoji="0" lang="en-US" sz="2401" b="0" i="0" u="none" strike="noStrike" kern="1200" cap="none" spc="0" normalizeH="0" baseline="0" noProof="0" dirty="0">
              <a:ln>
                <a:noFill/>
              </a:ln>
              <a:solidFill>
                <a:srgbClr val="F2F2F5">
                  <a:lumMod val="10000"/>
                </a:srgbClr>
              </a:solidFill>
              <a:effectLst/>
              <a:uLnTx/>
              <a:uFillTx/>
              <a:latin typeface="Roboto"/>
              <a:ea typeface="DengXian"/>
              <a:cs typeface="+mn-cs"/>
            </a:endParaRPr>
          </a:p>
          <a:p>
            <a:pPr marL="457195" marR="0" lvl="0" indent="-457195" algn="l" defTabSz="1371414" rtl="0" eaLnBrk="1" fontAlgn="auto" latinLnBrk="0" hangingPunct="1">
              <a:lnSpc>
                <a:spcPct val="100000"/>
              </a:lnSpc>
              <a:spcBef>
                <a:spcPts val="0"/>
              </a:spcBef>
              <a:spcAft>
                <a:spcPts val="2400"/>
              </a:spcAft>
              <a:buClrTx/>
              <a:buSzTx/>
              <a:buFont typeface="Wingdings" panose="05000000000000000000" pitchFamily="2" charset="2"/>
              <a:buChar char="Ø"/>
              <a:tabLst/>
              <a:defRPr/>
            </a:pPr>
            <a:r>
              <a:rPr kumimoji="0" lang="en-US" sz="2401" b="1" i="0" u="none" strike="noStrike" kern="1200" cap="none" spc="0" normalizeH="0" baseline="0" noProof="0" dirty="0">
                <a:ln>
                  <a:noFill/>
                </a:ln>
                <a:solidFill>
                  <a:srgbClr val="002060"/>
                </a:solidFill>
                <a:effectLst/>
                <a:uLnTx/>
                <a:uFillTx/>
                <a:latin typeface="Roboto"/>
                <a:ea typeface="DengXian"/>
                <a:cs typeface="+mn-cs"/>
              </a:rPr>
              <a:t>Small molecules </a:t>
            </a:r>
            <a:r>
              <a:rPr kumimoji="0" lang="en-US" sz="2401" b="1" i="0" u="none" strike="noStrike" kern="1200" cap="none" spc="0" normalizeH="0" baseline="0" noProof="0" dirty="0">
                <a:ln>
                  <a:noFill/>
                </a:ln>
                <a:solidFill>
                  <a:srgbClr val="001E5F"/>
                </a:solidFill>
                <a:effectLst/>
                <a:uLnTx/>
                <a:uFillTx/>
                <a:latin typeface="Roboto"/>
                <a:ea typeface="DengXian"/>
                <a:cs typeface="+mn-cs"/>
              </a:rPr>
              <a:t>attract a vast majority </a:t>
            </a:r>
            <a:r>
              <a:rPr kumimoji="0" lang="en-US" sz="2401" b="0" i="0" u="none" strike="noStrike" kern="1200" cap="none" spc="0" normalizeH="0" baseline="0" noProof="0" dirty="0">
                <a:ln>
                  <a:noFill/>
                </a:ln>
                <a:solidFill>
                  <a:srgbClr val="F2F2F5">
                    <a:lumMod val="10000"/>
                  </a:srgbClr>
                </a:solidFill>
                <a:effectLst/>
                <a:uLnTx/>
                <a:uFillTx/>
                <a:latin typeface="Roboto"/>
                <a:ea typeface="DengXian"/>
                <a:cs typeface="+mn-cs"/>
              </a:rPr>
              <a:t>of oncology deals: </a:t>
            </a:r>
            <a:r>
              <a:rPr kumimoji="0" lang="en-US" sz="2401" b="0" i="0" u="sng" strike="noStrike" kern="1200" cap="none" spc="0" normalizeH="0" baseline="0" noProof="0" dirty="0">
                <a:ln>
                  <a:noFill/>
                </a:ln>
                <a:solidFill>
                  <a:srgbClr val="00B0F0"/>
                </a:solidFill>
                <a:effectLst/>
                <a:uLnTx/>
                <a:uFillTx/>
                <a:latin typeface="Roboto"/>
                <a:ea typeface="DengXian"/>
                <a:cs typeface="+mn-cs"/>
              </a:rPr>
              <a:t>ORIL019 is a small molecule</a:t>
            </a:r>
            <a:r>
              <a:rPr kumimoji="0" lang="en-US" sz="2401" b="0" i="0" u="none" strike="noStrike" kern="1200" cap="none" spc="0" normalizeH="0" baseline="0" noProof="0" dirty="0">
                <a:ln>
                  <a:noFill/>
                </a:ln>
                <a:solidFill>
                  <a:srgbClr val="F2F2F5">
                    <a:lumMod val="10000"/>
                  </a:srgbClr>
                </a:solidFill>
                <a:effectLst/>
                <a:uLnTx/>
                <a:uFillTx/>
                <a:latin typeface="Roboto"/>
                <a:ea typeface="DengXian"/>
                <a:cs typeface="+mn-cs"/>
              </a:rPr>
              <a:t>, late pre-clinical stage</a:t>
            </a:r>
          </a:p>
        </p:txBody>
      </p:sp>
      <p:sp>
        <p:nvSpPr>
          <p:cNvPr id="6" name="Title 1">
            <a:extLst>
              <a:ext uri="{FF2B5EF4-FFF2-40B4-BE49-F238E27FC236}">
                <a16:creationId xmlns:a16="http://schemas.microsoft.com/office/drawing/2014/main" id="{5328442E-5438-477A-9BD9-DCDF88C0D7CF}"/>
              </a:ext>
            </a:extLst>
          </p:cNvPr>
          <p:cNvSpPr txBox="1">
            <a:spLocks/>
          </p:cNvSpPr>
          <p:nvPr/>
        </p:nvSpPr>
        <p:spPr>
          <a:xfrm>
            <a:off x="1619257" y="7306055"/>
            <a:ext cx="14916143" cy="1214179"/>
          </a:xfrm>
          <a:prstGeom prst="rect">
            <a:avLst/>
          </a:prstGeom>
          <a:noFill/>
        </p:spPr>
        <p:txBody>
          <a:bodyPr wrap="square" rtlCol="0" anchor="t">
            <a:spAutoFit/>
          </a:bodyPr>
          <a:lstStyle>
            <a:lvl1pPr algn="l" defTabSz="1371600" rtl="0" eaLnBrk="1" latinLnBrk="0" hangingPunct="1">
              <a:lnSpc>
                <a:spcPct val="90000"/>
              </a:lnSpc>
              <a:spcBef>
                <a:spcPct val="0"/>
              </a:spcBef>
              <a:buNone/>
              <a:defRPr lang="uk-UA" sz="4500" b="1" kern="1200">
                <a:solidFill>
                  <a:srgbClr val="00B0F0"/>
                </a:solidFill>
                <a:latin typeface="+mn-lt"/>
                <a:ea typeface="Roboto Condensed" panose="02000000000000000000" pitchFamily="2" charset="0"/>
                <a:cs typeface="+mn-cs"/>
              </a:defRPr>
            </a:lvl1pPr>
          </a:lstStyle>
          <a:p>
            <a:pPr>
              <a:defRPr/>
            </a:pPr>
            <a:r>
              <a:rPr kumimoji="0" lang="en-US" sz="2700" u="none" strike="noStrike" kern="1200" cap="none" spc="0" normalizeH="0" baseline="0" noProof="0" dirty="0">
                <a:ln>
                  <a:noFill/>
                </a:ln>
                <a:solidFill>
                  <a:srgbClr val="001E5F"/>
                </a:solidFill>
                <a:effectLst/>
                <a:uLnTx/>
                <a:uFillTx/>
                <a:latin typeface="Roboto"/>
                <a:cs typeface="+mn-cs"/>
              </a:rPr>
              <a:t>ORIL’s ROI and exit strategy is designed to reduce risk and offer a range of flexible exit options such as licensing, trade sale, IPO or in-kind collaboration and development; and a h</a:t>
            </a:r>
            <a:r>
              <a:rPr kumimoji="0" lang="en-US" sz="2700" u="none" strike="noStrike" kern="1200" cap="none" spc="0" normalizeH="0" baseline="0" noProof="0" dirty="0">
                <a:ln>
                  <a:noFill/>
                </a:ln>
                <a:solidFill>
                  <a:srgbClr val="002060"/>
                </a:solidFill>
                <a:effectLst/>
                <a:uLnTx/>
                <a:uFillTx/>
                <a:latin typeface="Roboto"/>
                <a:ea typeface="DengXian"/>
                <a:cs typeface="+mn-cs"/>
              </a:rPr>
              <a:t>igh investor ROI is achieved at each exit stage, supported by reduced risks &amp; enhanced certainty. </a:t>
            </a:r>
            <a:endParaRPr kumimoji="0" lang="en-US" sz="2700" i="1" u="none" strike="noStrike" kern="1200" cap="none" spc="0" normalizeH="0" baseline="0" noProof="0" dirty="0">
              <a:ln>
                <a:noFill/>
              </a:ln>
              <a:solidFill>
                <a:srgbClr val="001E5F"/>
              </a:solidFill>
              <a:effectLst/>
              <a:uLnTx/>
              <a:uFillTx/>
              <a:latin typeface="Roboto"/>
              <a:cs typeface="+mn-cs"/>
            </a:endParaRPr>
          </a:p>
        </p:txBody>
      </p:sp>
      <p:grpSp>
        <p:nvGrpSpPr>
          <p:cNvPr id="7" name="Group 6">
            <a:extLst>
              <a:ext uri="{FF2B5EF4-FFF2-40B4-BE49-F238E27FC236}">
                <a16:creationId xmlns:a16="http://schemas.microsoft.com/office/drawing/2014/main" id="{F48567FA-C860-42E6-976F-2B03AA9BBB90}"/>
              </a:ext>
            </a:extLst>
          </p:cNvPr>
          <p:cNvGrpSpPr/>
          <p:nvPr/>
        </p:nvGrpSpPr>
        <p:grpSpPr>
          <a:xfrm>
            <a:off x="1197816" y="7048500"/>
            <a:ext cx="15547132" cy="1676400"/>
            <a:chOff x="2090663" y="5970081"/>
            <a:chExt cx="12868408" cy="1595102"/>
          </a:xfrm>
        </p:grpSpPr>
        <p:grpSp>
          <p:nvGrpSpPr>
            <p:cNvPr id="11" name="Group 10">
              <a:extLst>
                <a:ext uri="{FF2B5EF4-FFF2-40B4-BE49-F238E27FC236}">
                  <a16:creationId xmlns:a16="http://schemas.microsoft.com/office/drawing/2014/main" id="{796CB954-73A7-41BE-B25C-F090E40EAC2B}"/>
                </a:ext>
              </a:extLst>
            </p:cNvPr>
            <p:cNvGrpSpPr/>
            <p:nvPr/>
          </p:nvGrpSpPr>
          <p:grpSpPr>
            <a:xfrm>
              <a:off x="2090663" y="5970081"/>
              <a:ext cx="829819" cy="468818"/>
              <a:chOff x="6324600" y="4114799"/>
              <a:chExt cx="685800" cy="685800"/>
            </a:xfrm>
          </p:grpSpPr>
          <p:cxnSp>
            <p:nvCxnSpPr>
              <p:cNvPr id="15" name="Straight Connector 14">
                <a:extLst>
                  <a:ext uri="{FF2B5EF4-FFF2-40B4-BE49-F238E27FC236}">
                    <a16:creationId xmlns:a16="http://schemas.microsoft.com/office/drawing/2014/main" id="{465B7704-2D42-48F6-BFA1-505FDF972984}"/>
                  </a:ext>
                </a:extLst>
              </p:cNvPr>
              <p:cNvCxnSpPr/>
              <p:nvPr/>
            </p:nvCxnSpPr>
            <p:spPr>
              <a:xfrm flipV="1">
                <a:off x="6324600" y="4114799"/>
                <a:ext cx="0" cy="685800"/>
              </a:xfrm>
              <a:prstGeom prst="line">
                <a:avLst/>
              </a:prstGeom>
              <a:noFill/>
              <a:ln w="57150" cap="sq" cmpd="sng" algn="ctr">
                <a:solidFill>
                  <a:srgbClr val="00B0F0"/>
                </a:solidFill>
                <a:prstDash val="solid"/>
                <a:bevel/>
                <a:headEnd type="none"/>
                <a:tailEnd type="none"/>
              </a:ln>
              <a:effectLst/>
            </p:spPr>
          </p:cxnSp>
          <p:cxnSp>
            <p:nvCxnSpPr>
              <p:cNvPr id="16" name="Straight Connector 15">
                <a:extLst>
                  <a:ext uri="{FF2B5EF4-FFF2-40B4-BE49-F238E27FC236}">
                    <a16:creationId xmlns:a16="http://schemas.microsoft.com/office/drawing/2014/main" id="{9875751E-1AAF-4D15-BE2B-785796A35795}"/>
                  </a:ext>
                </a:extLst>
              </p:cNvPr>
              <p:cNvCxnSpPr/>
              <p:nvPr/>
            </p:nvCxnSpPr>
            <p:spPr>
              <a:xfrm>
                <a:off x="6324600" y="4114799"/>
                <a:ext cx="685800" cy="0"/>
              </a:xfrm>
              <a:prstGeom prst="line">
                <a:avLst/>
              </a:prstGeom>
              <a:noFill/>
              <a:ln w="57150" cap="sq" cmpd="sng" algn="ctr">
                <a:solidFill>
                  <a:srgbClr val="00B0F0"/>
                </a:solidFill>
                <a:prstDash val="solid"/>
                <a:bevel/>
                <a:headEnd type="none"/>
                <a:tailEnd type="none"/>
              </a:ln>
              <a:effectLst/>
            </p:spPr>
          </p:cxnSp>
        </p:grpSp>
        <p:grpSp>
          <p:nvGrpSpPr>
            <p:cNvPr id="12" name="Group 11">
              <a:extLst>
                <a:ext uri="{FF2B5EF4-FFF2-40B4-BE49-F238E27FC236}">
                  <a16:creationId xmlns:a16="http://schemas.microsoft.com/office/drawing/2014/main" id="{78FE4A53-B9A3-4CF1-9FEC-40839F355B60}"/>
                </a:ext>
              </a:extLst>
            </p:cNvPr>
            <p:cNvGrpSpPr/>
            <p:nvPr/>
          </p:nvGrpSpPr>
          <p:grpSpPr>
            <a:xfrm rot="10800000">
              <a:off x="14129252" y="7096365"/>
              <a:ext cx="829819" cy="468818"/>
              <a:chOff x="6549846" y="5382391"/>
              <a:chExt cx="685800" cy="685800"/>
            </a:xfrm>
          </p:grpSpPr>
          <p:cxnSp>
            <p:nvCxnSpPr>
              <p:cNvPr id="13" name="Straight Connector 12">
                <a:extLst>
                  <a:ext uri="{FF2B5EF4-FFF2-40B4-BE49-F238E27FC236}">
                    <a16:creationId xmlns:a16="http://schemas.microsoft.com/office/drawing/2014/main" id="{153F721B-193C-47F6-B1FE-10FD670FB071}"/>
                  </a:ext>
                </a:extLst>
              </p:cNvPr>
              <p:cNvCxnSpPr/>
              <p:nvPr/>
            </p:nvCxnSpPr>
            <p:spPr>
              <a:xfrm flipV="1">
                <a:off x="6549848" y="5382391"/>
                <a:ext cx="0" cy="685800"/>
              </a:xfrm>
              <a:prstGeom prst="line">
                <a:avLst/>
              </a:prstGeom>
              <a:noFill/>
              <a:ln w="57150" cap="sq" cmpd="sng" algn="ctr">
                <a:solidFill>
                  <a:srgbClr val="00B0F0"/>
                </a:solidFill>
                <a:prstDash val="solid"/>
                <a:bevel/>
                <a:headEnd type="none"/>
                <a:tailEnd type="none"/>
              </a:ln>
              <a:effectLst/>
            </p:spPr>
          </p:cxnSp>
          <p:cxnSp>
            <p:nvCxnSpPr>
              <p:cNvPr id="14" name="Straight Connector 13">
                <a:extLst>
                  <a:ext uri="{FF2B5EF4-FFF2-40B4-BE49-F238E27FC236}">
                    <a16:creationId xmlns:a16="http://schemas.microsoft.com/office/drawing/2014/main" id="{CC41D1DD-9B2E-4474-A968-BFA6D292C5EC}"/>
                  </a:ext>
                </a:extLst>
              </p:cNvPr>
              <p:cNvCxnSpPr/>
              <p:nvPr/>
            </p:nvCxnSpPr>
            <p:spPr>
              <a:xfrm>
                <a:off x="6549846" y="5382391"/>
                <a:ext cx="685800" cy="0"/>
              </a:xfrm>
              <a:prstGeom prst="line">
                <a:avLst/>
              </a:prstGeom>
              <a:noFill/>
              <a:ln w="57150" cap="sq" cmpd="sng" algn="ctr">
                <a:solidFill>
                  <a:srgbClr val="00B0F0"/>
                </a:solidFill>
                <a:prstDash val="solid"/>
                <a:bevel/>
                <a:headEnd type="none"/>
                <a:tailEnd type="none"/>
              </a:ln>
              <a:effectLst/>
            </p:spPr>
          </p:cxnSp>
        </p:grpSp>
      </p:grpSp>
    </p:spTree>
    <p:extLst>
      <p:ext uri="{BB962C8B-B14F-4D97-AF65-F5344CB8AC3E}">
        <p14:creationId xmlns:p14="http://schemas.microsoft.com/office/powerpoint/2010/main" val="172266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5D9B15A-1856-4152-9052-6DF5D48858D1}"/>
              </a:ext>
            </a:extLst>
          </p:cNvPr>
          <p:cNvCxnSpPr>
            <a:cxnSpLocks/>
          </p:cNvCxnSpPr>
          <p:nvPr/>
        </p:nvCxnSpPr>
        <p:spPr>
          <a:xfrm flipH="1" flipV="1">
            <a:off x="9519052" y="5024490"/>
            <a:ext cx="2" cy="86437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76301" y="571412"/>
            <a:ext cx="13059047" cy="1269578"/>
          </a:xfrm>
        </p:spPr>
        <p:txBody>
          <a:bodyPr/>
          <a:lstStyle/>
          <a:p>
            <a:r>
              <a:rPr lang="en-US">
                <a:solidFill>
                  <a:schemeClr val="accent1"/>
                </a:solidFill>
              </a:rPr>
              <a:t>ORIL Company Structure</a:t>
            </a:r>
            <a:br>
              <a:rPr lang="en-US">
                <a:solidFill>
                  <a:schemeClr val="accent1"/>
                </a:solidFill>
              </a:rPr>
            </a:br>
            <a:r>
              <a:rPr lang="en-US" sz="4000" i="1">
                <a:solidFill>
                  <a:srgbClr val="002060"/>
                </a:solidFill>
              </a:rPr>
              <a:t>Global Reach</a:t>
            </a:r>
            <a:endParaRPr lang="uk-UA" sz="6000" b="0">
              <a:highlight>
                <a:srgbClr val="FFFF00"/>
              </a:highlight>
            </a:endParaRPr>
          </a:p>
        </p:txBody>
      </p:sp>
      <p:sp>
        <p:nvSpPr>
          <p:cNvPr id="29" name="Rectangle 38">
            <a:extLst>
              <a:ext uri="{FF2B5EF4-FFF2-40B4-BE49-F238E27FC236}">
                <a16:creationId xmlns:a16="http://schemas.microsoft.com/office/drawing/2014/main" id="{E3E1B796-C09C-4CCE-83C2-4BB19305F5C7}"/>
              </a:ext>
            </a:extLst>
          </p:cNvPr>
          <p:cNvSpPr>
            <a:spLocks noChangeArrowheads="1"/>
          </p:cNvSpPr>
          <p:nvPr/>
        </p:nvSpPr>
        <p:spPr bwMode="auto">
          <a:xfrm>
            <a:off x="7336640" y="1327473"/>
            <a:ext cx="3974297" cy="2101526"/>
          </a:xfrm>
          <a:prstGeom prst="rect">
            <a:avLst/>
          </a:prstGeom>
          <a:solidFill>
            <a:srgbClr val="002060"/>
          </a:solidFill>
          <a:ln>
            <a:noFill/>
          </a:ln>
        </p:spPr>
        <p:txBody>
          <a:bodyPr vert="horz" wrap="square" lIns="91440" tIns="45720" rIns="91440" bIns="45720" numCol="1" anchor="ctr" anchorCtr="0" compatLnSpc="1">
            <a:prstTxWarp prst="textNoShape">
              <a:avLst/>
            </a:prstTxWarp>
          </a:bodyPr>
          <a:lstStyle/>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2F2F5"/>
                </a:solidFill>
                <a:effectLst/>
                <a:uLnTx/>
                <a:uFillTx/>
                <a:latin typeface="Roboto"/>
                <a:ea typeface="Times New Roman" panose="02020603050405020304" pitchFamily="18" charset="0"/>
                <a:cs typeface="Arial" panose="020B0604020202020204" pitchFamily="34" charset="0"/>
              </a:rPr>
              <a:t>BOARD OF DIRECTORS</a:t>
            </a:r>
            <a:endParaRPr kumimoji="0" lang="en-US" altLang="en-US" sz="3200" b="0" i="0" u="none" strike="noStrike" kern="1200" cap="none" spc="0" normalizeH="0" baseline="0" noProof="0" dirty="0">
              <a:ln>
                <a:noFill/>
              </a:ln>
              <a:solidFill>
                <a:srgbClr val="F2F2F5"/>
              </a:solidFill>
              <a:effectLst/>
              <a:uLnTx/>
              <a:uFillTx/>
              <a:latin typeface="Roboto"/>
              <a:ea typeface="DengXian"/>
              <a:cs typeface="+mn-cs"/>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1801" b="0" i="0" u="none" strike="noStrike" kern="1200" cap="none" spc="0" normalizeH="0" baseline="0" noProof="0" dirty="0">
                <a:ln>
                  <a:noFill/>
                </a:ln>
                <a:solidFill>
                  <a:srgbClr val="F2F2F5"/>
                </a:solidFill>
                <a:effectLst/>
                <a:uLnTx/>
                <a:uFillTx/>
                <a:latin typeface="Roboto"/>
                <a:ea typeface="Times New Roman" panose="02020603050405020304" pitchFamily="18" charset="0"/>
                <a:cs typeface="Arial" panose="020B0604020202020204" pitchFamily="34" charset="0"/>
              </a:rPr>
              <a:t>Dr Philip Marshall (Acting Chairman)</a:t>
            </a:r>
            <a:endParaRPr kumimoji="0" lang="en-US" altLang="en-US" sz="3200" b="0" i="0" u="none" strike="noStrike" kern="1200" cap="none" spc="0" normalizeH="0" baseline="0" noProof="0" dirty="0">
              <a:ln>
                <a:noFill/>
              </a:ln>
              <a:solidFill>
                <a:srgbClr val="F2F2F5"/>
              </a:solidFill>
              <a:effectLst/>
              <a:uLnTx/>
              <a:uFillTx/>
              <a:latin typeface="Roboto"/>
              <a:ea typeface="DengXian"/>
              <a:cs typeface="+mn-cs"/>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1801" b="0" i="0" u="none" strike="noStrike" kern="1200" cap="none" spc="0" normalizeH="0" baseline="0" noProof="0" dirty="0">
                <a:ln>
                  <a:noFill/>
                </a:ln>
                <a:solidFill>
                  <a:srgbClr val="F2F2F5"/>
                </a:solidFill>
                <a:effectLst/>
                <a:uLnTx/>
                <a:uFillTx/>
                <a:latin typeface="Roboto"/>
                <a:ea typeface="Times New Roman" panose="02020603050405020304" pitchFamily="18" charset="0"/>
                <a:cs typeface="Arial" panose="020B0604020202020204" pitchFamily="34" charset="0"/>
              </a:rPr>
              <a:t>Dr Michael Wayte</a:t>
            </a:r>
          </a:p>
          <a:p>
            <a:pPr marL="0" marR="0" lvl="0" indent="0" algn="ctr" defTabSz="914390" rtl="0" eaLnBrk="0" fontAlgn="base" latinLnBrk="0" hangingPunct="0">
              <a:lnSpc>
                <a:spcPct val="100000"/>
              </a:lnSpc>
              <a:spcBef>
                <a:spcPct val="0"/>
              </a:spcBef>
              <a:spcAft>
                <a:spcPct val="0"/>
              </a:spcAft>
              <a:buClrTx/>
              <a:buSzTx/>
              <a:buFontTx/>
              <a:buNone/>
              <a:tabLst/>
              <a:defRPr/>
            </a:pPr>
            <a:r>
              <a:rPr lang="en-US" altLang="en-US" sz="1801" dirty="0">
                <a:solidFill>
                  <a:srgbClr val="F2F2F5"/>
                </a:solidFill>
                <a:latin typeface="Roboto"/>
                <a:ea typeface="Times New Roman" panose="02020603050405020304" pitchFamily="18" charset="0"/>
                <a:cs typeface="Arial" panose="020B0604020202020204" pitchFamily="34" charset="0"/>
              </a:rPr>
              <a:t>Mrs Helena Wayte</a:t>
            </a:r>
            <a:endParaRPr kumimoji="0" lang="en-US" altLang="en-US" sz="1801" b="0" i="0" u="none" strike="noStrike" kern="1200" cap="none" spc="0" normalizeH="0" baseline="0" noProof="0" dirty="0">
              <a:ln>
                <a:noFill/>
              </a:ln>
              <a:solidFill>
                <a:srgbClr val="F2F2F5"/>
              </a:solidFill>
              <a:effectLst/>
              <a:uLnTx/>
              <a:uFillTx/>
              <a:latin typeface="Roboto"/>
              <a:ea typeface="Times New Roman" panose="02020603050405020304" pitchFamily="18" charset="0"/>
              <a:cs typeface="Arial" panose="020B0604020202020204" pitchFamily="34" charset="0"/>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1801" b="0" i="0" u="none" strike="noStrike" kern="1200" cap="none" spc="0" normalizeH="0" baseline="0" noProof="0" dirty="0">
                <a:ln>
                  <a:noFill/>
                </a:ln>
                <a:solidFill>
                  <a:srgbClr val="F2F2F5"/>
                </a:solidFill>
                <a:effectLst/>
                <a:uLnTx/>
                <a:uFillTx/>
                <a:latin typeface="Roboto"/>
                <a:ea typeface="Times New Roman" panose="02020603050405020304" pitchFamily="18" charset="0"/>
                <a:cs typeface="Arial" panose="020B0604020202020204" pitchFamily="34" charset="0"/>
              </a:rPr>
              <a:t>Investor Representative</a:t>
            </a:r>
            <a:endParaRPr kumimoji="0" lang="en-US" altLang="en-US" sz="4401" b="0" i="0" u="none" strike="noStrike" kern="1200" cap="none" spc="0" normalizeH="0" baseline="0" noProof="0" dirty="0">
              <a:ln>
                <a:noFill/>
              </a:ln>
              <a:solidFill>
                <a:srgbClr val="F2F2F5"/>
              </a:solidFill>
              <a:effectLst/>
              <a:uLnTx/>
              <a:uFillTx/>
              <a:latin typeface="Roboto"/>
              <a:ea typeface="DengXian"/>
              <a:cs typeface="+mn-cs"/>
            </a:endParaRPr>
          </a:p>
        </p:txBody>
      </p:sp>
      <p:sp>
        <p:nvSpPr>
          <p:cNvPr id="30" name="Rectangle 39">
            <a:extLst>
              <a:ext uri="{FF2B5EF4-FFF2-40B4-BE49-F238E27FC236}">
                <a16:creationId xmlns:a16="http://schemas.microsoft.com/office/drawing/2014/main" id="{164913EA-7BCB-4645-987E-E03C6FB0153F}"/>
              </a:ext>
            </a:extLst>
          </p:cNvPr>
          <p:cNvSpPr>
            <a:spLocks noChangeArrowheads="1"/>
          </p:cNvSpPr>
          <p:nvPr/>
        </p:nvSpPr>
        <p:spPr bwMode="auto">
          <a:xfrm>
            <a:off x="7336641" y="3810793"/>
            <a:ext cx="3974293" cy="1219988"/>
          </a:xfrm>
          <a:prstGeom prst="rect">
            <a:avLst/>
          </a:prstGeom>
          <a:solidFill>
            <a:srgbClr val="002060"/>
          </a:solidFill>
          <a:ln>
            <a:noFill/>
          </a:ln>
        </p:spPr>
        <p:txBody>
          <a:bodyPr vert="horz" wrap="square" lIns="91440" tIns="45720" rIns="91440" bIns="45720" numCol="1" anchor="ctr" anchorCtr="0" compatLnSpc="1">
            <a:prstTxWarp prst="textNoShape">
              <a:avLst/>
            </a:prstTxWarp>
          </a:bodyPr>
          <a:lstStyle/>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Roboto"/>
                <a:ea typeface="Times New Roman" panose="02020603050405020304" pitchFamily="18" charset="0"/>
                <a:cs typeface="Arial" panose="020B0604020202020204" pitchFamily="34" charset="0"/>
              </a:rPr>
              <a:t>CHIEF EXECUTIVE OFFICER</a:t>
            </a:r>
            <a:endParaRPr kumimoji="0" lang="en-US" altLang="en-US" sz="3200" b="0" i="0" u="none" strike="noStrike" kern="1200" cap="none" spc="0" normalizeH="0" baseline="0" noProof="0">
              <a:ln>
                <a:noFill/>
              </a:ln>
              <a:solidFill>
                <a:srgbClr val="FFFFFF"/>
              </a:solidFill>
              <a:effectLst/>
              <a:uLnTx/>
              <a:uFillTx/>
              <a:latin typeface="Roboto"/>
              <a:ea typeface="DengXian"/>
              <a:cs typeface="+mn-cs"/>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1801" b="1" i="0" u="none" strike="noStrike" kern="1200" cap="none" spc="0" normalizeH="0" baseline="0" noProof="0">
                <a:ln>
                  <a:noFill/>
                </a:ln>
                <a:solidFill>
                  <a:srgbClr val="FFFFFF"/>
                </a:solidFill>
                <a:effectLst/>
                <a:uLnTx/>
                <a:uFillTx/>
                <a:latin typeface="Roboto"/>
                <a:ea typeface="Times New Roman" panose="02020603050405020304" pitchFamily="18" charset="0"/>
                <a:cs typeface="Arial" panose="020B0604020202020204" pitchFamily="34" charset="0"/>
              </a:rPr>
              <a:t>Dr Philip Marshall</a:t>
            </a:r>
            <a:endParaRPr kumimoji="0" lang="en-US" altLang="en-US" sz="4401" b="0" i="0" u="none" strike="noStrike" kern="1200" cap="none" spc="0" normalizeH="0" baseline="0" noProof="0">
              <a:ln>
                <a:noFill/>
              </a:ln>
              <a:solidFill>
                <a:srgbClr val="FFFFFF"/>
              </a:solidFill>
              <a:effectLst/>
              <a:uLnTx/>
              <a:uFillTx/>
              <a:latin typeface="Roboto"/>
              <a:ea typeface="DengXian"/>
              <a:cs typeface="+mn-cs"/>
            </a:endParaRPr>
          </a:p>
        </p:txBody>
      </p:sp>
      <p:sp>
        <p:nvSpPr>
          <p:cNvPr id="31" name="Connector: Elbow 37">
            <a:extLst>
              <a:ext uri="{FF2B5EF4-FFF2-40B4-BE49-F238E27FC236}">
                <a16:creationId xmlns:a16="http://schemas.microsoft.com/office/drawing/2014/main" id="{9DDC9A31-100E-4074-97D8-86E97DF46AB9}"/>
              </a:ext>
            </a:extLst>
          </p:cNvPr>
          <p:cNvSpPr>
            <a:spLocks noChangeShapeType="1"/>
          </p:cNvSpPr>
          <p:nvPr/>
        </p:nvSpPr>
        <p:spPr bwMode="auto">
          <a:xfrm>
            <a:off x="9473333" y="3429000"/>
            <a:ext cx="45719" cy="381794"/>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371414" rtl="0" eaLnBrk="1" fontAlgn="auto" latinLnBrk="0" hangingPunct="1">
              <a:lnSpc>
                <a:spcPct val="100000"/>
              </a:lnSpc>
              <a:spcBef>
                <a:spcPts val="0"/>
              </a:spcBef>
              <a:spcAft>
                <a:spcPts val="0"/>
              </a:spcAft>
              <a:buClrTx/>
              <a:buSzTx/>
              <a:buFontTx/>
              <a:buNone/>
              <a:tabLst/>
              <a:defRPr/>
            </a:pPr>
            <a:endParaRPr kumimoji="0" lang="en-AU" sz="1584" b="1" i="0" u="none" strike="noStrike" kern="1200" cap="none" spc="0" normalizeH="0" baseline="0" noProof="0" dirty="0">
              <a:ln>
                <a:noFill/>
              </a:ln>
              <a:solidFill>
                <a:srgbClr val="0A091B"/>
              </a:solidFill>
              <a:effectLst/>
              <a:uLnTx/>
              <a:uFillTx/>
              <a:latin typeface="Roboto"/>
              <a:ea typeface="DengXian"/>
              <a:cs typeface="+mn-cs"/>
            </a:endParaRPr>
          </a:p>
        </p:txBody>
      </p:sp>
      <p:sp>
        <p:nvSpPr>
          <p:cNvPr id="38" name="Rectangle 44">
            <a:extLst>
              <a:ext uri="{FF2B5EF4-FFF2-40B4-BE49-F238E27FC236}">
                <a16:creationId xmlns:a16="http://schemas.microsoft.com/office/drawing/2014/main" id="{60F62BF7-B278-4463-AA9D-FB22B5F2FBB9}"/>
              </a:ext>
            </a:extLst>
          </p:cNvPr>
          <p:cNvSpPr>
            <a:spLocks noChangeArrowheads="1"/>
          </p:cNvSpPr>
          <p:nvPr/>
        </p:nvSpPr>
        <p:spPr bwMode="auto">
          <a:xfrm>
            <a:off x="1016817" y="6294455"/>
            <a:ext cx="2895599" cy="1384317"/>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Arial" panose="020B0604020202020204" pitchFamily="34" charset="0"/>
              </a:rPr>
              <a:t>CHEMISTRY &amp; MANUFACTURING</a:t>
            </a:r>
            <a:endParaRPr kumimoji="0" lang="en-US" altLang="en-US" sz="3200" b="0" i="0" u="none" strike="noStrike" kern="1200" cap="none" spc="0" normalizeH="0" baseline="0" noProof="0" dirty="0">
              <a:ln>
                <a:noFill/>
              </a:ln>
              <a:solidFill>
                <a:srgbClr val="002060"/>
              </a:solidFill>
              <a:effectLst/>
              <a:uLnTx/>
              <a:uFillTx/>
              <a:latin typeface="Roboto"/>
              <a:ea typeface="DengXian"/>
              <a:cs typeface="+mn-cs"/>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Calibri" panose="020F0502020204030204" pitchFamily="34" charset="0"/>
              </a:rPr>
              <a:t>Dr Brett Mooney</a:t>
            </a:r>
            <a:endParaRPr kumimoji="0" lang="en-US" altLang="en-US" sz="1800" b="0" i="0" u="none" strike="noStrike" kern="1200" cap="none" spc="0" normalizeH="0" baseline="0" noProof="0" dirty="0">
              <a:ln>
                <a:noFill/>
              </a:ln>
              <a:solidFill>
                <a:srgbClr val="002060"/>
              </a:solidFill>
              <a:effectLst/>
              <a:uLnTx/>
              <a:uFillTx/>
              <a:latin typeface="Roboto"/>
              <a:ea typeface="DengXian"/>
              <a:cs typeface="+mn-cs"/>
            </a:endParaRPr>
          </a:p>
          <a:p>
            <a:pPr marL="0" marR="0" lvl="0" indent="0" algn="ctr" defTabSz="914390" rtl="0" eaLnBrk="0" fontAlgn="base" latinLnBrk="0" hangingPunct="0">
              <a:lnSpc>
                <a:spcPct val="150000"/>
              </a:lnSpc>
              <a:spcBef>
                <a:spcPct val="0"/>
              </a:spcBef>
              <a:spcAft>
                <a:spcPct val="0"/>
              </a:spcAft>
              <a:buClrTx/>
              <a:buSzTx/>
              <a:buFontTx/>
              <a:buNone/>
              <a:tabLst/>
              <a:defRPr/>
            </a:pPr>
            <a:r>
              <a:rPr kumimoji="0" lang="en-US" altLang="en-US" sz="1599" b="0" i="0" u="none" strike="noStrike" kern="1200" cap="none" spc="0" normalizeH="0" baseline="0" noProof="0" dirty="0">
                <a:ln>
                  <a:noFill/>
                </a:ln>
                <a:solidFill>
                  <a:srgbClr val="0A091B"/>
                </a:solidFill>
                <a:effectLst/>
                <a:uLnTx/>
                <a:uFillTx/>
                <a:latin typeface="Roboto"/>
                <a:ea typeface="Times New Roman" panose="02020603050405020304" pitchFamily="18" charset="0"/>
                <a:cs typeface="Calibri" panose="020F0502020204030204" pitchFamily="34" charset="0"/>
              </a:rPr>
              <a:t>API &amp; product development</a:t>
            </a:r>
            <a:endParaRPr kumimoji="0" lang="en-US" altLang="en-US" sz="4401" b="0" i="0" u="none" strike="noStrike" kern="1200" cap="none" spc="0" normalizeH="0" baseline="0" noProof="0" dirty="0">
              <a:ln>
                <a:noFill/>
              </a:ln>
              <a:solidFill>
                <a:srgbClr val="0A091B"/>
              </a:solidFill>
              <a:effectLst/>
              <a:uLnTx/>
              <a:uFillTx/>
              <a:latin typeface="Roboto"/>
              <a:ea typeface="DengXian"/>
              <a:cs typeface="+mn-cs"/>
            </a:endParaRPr>
          </a:p>
        </p:txBody>
      </p:sp>
      <p:sp>
        <p:nvSpPr>
          <p:cNvPr id="39" name="Rectangle 45">
            <a:extLst>
              <a:ext uri="{FF2B5EF4-FFF2-40B4-BE49-F238E27FC236}">
                <a16:creationId xmlns:a16="http://schemas.microsoft.com/office/drawing/2014/main" id="{95A464B9-603A-46F1-B7AC-7D089C4FC960}"/>
              </a:ext>
            </a:extLst>
          </p:cNvPr>
          <p:cNvSpPr>
            <a:spLocks noChangeArrowheads="1"/>
          </p:cNvSpPr>
          <p:nvPr/>
        </p:nvSpPr>
        <p:spPr bwMode="auto">
          <a:xfrm>
            <a:off x="14556032" y="6294453"/>
            <a:ext cx="2534703" cy="1384317"/>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Arial" panose="020B0604020202020204" pitchFamily="34" charset="0"/>
              </a:rPr>
              <a:t>REGULATORY</a:t>
            </a:r>
            <a:r>
              <a:rPr kumimoji="0" lang="en-US" altLang="en-US" sz="1801" b="0"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Arial" panose="020B0604020202020204" pitchFamily="34" charset="0"/>
              </a:rPr>
              <a:t> </a:t>
            </a:r>
            <a:endParaRPr kumimoji="0" lang="en-US" altLang="en-US" sz="3200" b="0" i="0" u="none" strike="noStrike" kern="1200" cap="none" spc="0" normalizeH="0" baseline="0" noProof="0" dirty="0">
              <a:ln>
                <a:noFill/>
              </a:ln>
              <a:solidFill>
                <a:srgbClr val="002060"/>
              </a:solidFill>
              <a:effectLst/>
              <a:uLnTx/>
              <a:uFillTx/>
              <a:latin typeface="Roboto"/>
              <a:ea typeface="DengXian"/>
              <a:cs typeface="+mn-cs"/>
            </a:endParaRPr>
          </a:p>
          <a:p>
            <a:pPr marL="0" marR="0" lvl="0" indent="0" algn="ctr" defTabSz="914390" rtl="0" eaLnBrk="0" fontAlgn="base" latinLnBrk="0" hangingPunct="0">
              <a:lnSpc>
                <a:spcPct val="15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Calibri" panose="020F0502020204030204" pitchFamily="34" charset="0"/>
              </a:rPr>
              <a:t>Dr John Langlands</a:t>
            </a:r>
            <a:endParaRPr kumimoji="0" lang="en-US" altLang="en-US" sz="1800" b="0" i="0" u="none" strike="noStrike" kern="1200" cap="none" spc="0" normalizeH="0" baseline="0" noProof="0" dirty="0">
              <a:ln>
                <a:noFill/>
              </a:ln>
              <a:solidFill>
                <a:srgbClr val="002060"/>
              </a:solidFill>
              <a:effectLst/>
              <a:uLnTx/>
              <a:uFillTx/>
              <a:latin typeface="Roboto"/>
              <a:ea typeface="DengXian"/>
              <a:cs typeface="+mn-cs"/>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1599" b="0" i="0" u="none" strike="noStrike" kern="1200" cap="none" spc="0" normalizeH="0" baseline="0" noProof="0" dirty="0">
                <a:ln>
                  <a:noFill/>
                </a:ln>
                <a:solidFill>
                  <a:srgbClr val="0A091B"/>
                </a:solidFill>
                <a:effectLst/>
                <a:uLnTx/>
                <a:uFillTx/>
                <a:latin typeface="Roboto"/>
                <a:ea typeface="Times New Roman" panose="02020603050405020304" pitchFamily="18" charset="0"/>
                <a:cs typeface="Calibri" panose="020F0502020204030204" pitchFamily="34" charset="0"/>
              </a:rPr>
              <a:t>FDA regulatory expert</a:t>
            </a:r>
            <a:endParaRPr kumimoji="0" lang="en-US" altLang="en-US" sz="4401" b="0" i="0" u="none" strike="noStrike" kern="1200" cap="none" spc="0" normalizeH="0" baseline="0" noProof="0" dirty="0">
              <a:ln>
                <a:noFill/>
              </a:ln>
              <a:solidFill>
                <a:srgbClr val="0A091B"/>
              </a:solidFill>
              <a:effectLst/>
              <a:uLnTx/>
              <a:uFillTx/>
              <a:latin typeface="Roboto"/>
              <a:ea typeface="DengXian"/>
              <a:cs typeface="+mn-cs"/>
            </a:endParaRPr>
          </a:p>
        </p:txBody>
      </p:sp>
      <p:sp>
        <p:nvSpPr>
          <p:cNvPr id="40" name="Rectangle 46">
            <a:extLst>
              <a:ext uri="{FF2B5EF4-FFF2-40B4-BE49-F238E27FC236}">
                <a16:creationId xmlns:a16="http://schemas.microsoft.com/office/drawing/2014/main" id="{17D587BD-1330-42FC-9322-8ED4F50F0AE5}"/>
              </a:ext>
            </a:extLst>
          </p:cNvPr>
          <p:cNvSpPr>
            <a:spLocks noChangeArrowheads="1"/>
          </p:cNvSpPr>
          <p:nvPr/>
        </p:nvSpPr>
        <p:spPr bwMode="auto">
          <a:xfrm>
            <a:off x="11210648" y="6294455"/>
            <a:ext cx="2624139" cy="2541602"/>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Arial" panose="020B0604020202020204" pitchFamily="34" charset="0"/>
              </a:rPr>
              <a:t>PRE-CLINICAL </a:t>
            </a:r>
            <a:endParaRPr kumimoji="0" lang="en-US" altLang="en-US" sz="3200" b="0" i="0" u="none" strike="noStrike" kern="1200" cap="none" spc="0" normalizeH="0" baseline="0" noProof="0" dirty="0">
              <a:ln>
                <a:noFill/>
              </a:ln>
              <a:solidFill>
                <a:srgbClr val="002060"/>
              </a:solidFill>
              <a:effectLst/>
              <a:uLnTx/>
              <a:uFillTx/>
              <a:latin typeface="Roboto"/>
              <a:ea typeface="DengXian"/>
              <a:cs typeface="+mn-cs"/>
            </a:endParaRPr>
          </a:p>
          <a:p>
            <a:pPr marL="0" marR="0" lvl="0" indent="0" algn="ctr" defTabSz="914390" rtl="0" eaLnBrk="0" fontAlgn="base" latinLnBrk="0" hangingPunct="0">
              <a:lnSpc>
                <a:spcPct val="15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Calibri" panose="020F0502020204030204" pitchFamily="34" charset="0"/>
              </a:rPr>
              <a:t>Dr Fernando Felquer</a:t>
            </a:r>
            <a:endParaRPr kumimoji="0" lang="en-US" altLang="en-US" sz="1800" b="0" i="0" u="none" strike="noStrike" kern="1200" cap="none" spc="0" normalizeH="0" baseline="0" noProof="0" dirty="0">
              <a:ln>
                <a:noFill/>
              </a:ln>
              <a:solidFill>
                <a:srgbClr val="002060"/>
              </a:solidFill>
              <a:effectLst/>
              <a:uLnTx/>
              <a:uFillTx/>
              <a:latin typeface="Roboto"/>
              <a:ea typeface="DengXian"/>
              <a:cs typeface="+mn-cs"/>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1599" b="0" i="0" u="none" strike="noStrike" kern="1200" cap="none" spc="0" normalizeH="0" baseline="0" noProof="0" dirty="0">
                <a:ln>
                  <a:noFill/>
                </a:ln>
                <a:solidFill>
                  <a:srgbClr val="0A091B"/>
                </a:solidFill>
                <a:effectLst/>
                <a:uLnTx/>
                <a:uFillTx/>
                <a:latin typeface="Roboto"/>
                <a:ea typeface="Times New Roman" panose="02020603050405020304" pitchFamily="18" charset="0"/>
                <a:cs typeface="Calibri" panose="020F0502020204030204" pitchFamily="34" charset="0"/>
              </a:rPr>
              <a:t>pre-clinical protocols project management</a:t>
            </a:r>
          </a:p>
          <a:p>
            <a:pPr marL="0" marR="0" lvl="0" indent="0" algn="ctr" defTabSz="914390" rtl="0" eaLnBrk="0" fontAlgn="base" latinLnBrk="0" hangingPunct="0">
              <a:lnSpc>
                <a:spcPct val="15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Calibri" panose="020F0502020204030204" pitchFamily="34" charset="0"/>
              </a:rPr>
              <a:t>Dr John Langlands</a:t>
            </a:r>
            <a:endParaRPr kumimoji="0" lang="en-US" altLang="en-US" sz="1800" b="0" i="0" u="none" strike="noStrike" kern="1200" cap="none" spc="0" normalizeH="0" baseline="0" noProof="0" dirty="0">
              <a:ln>
                <a:noFill/>
              </a:ln>
              <a:solidFill>
                <a:srgbClr val="002060"/>
              </a:solidFill>
              <a:effectLst/>
              <a:uLnTx/>
              <a:uFillTx/>
              <a:latin typeface="Roboto"/>
              <a:ea typeface="DengXian"/>
              <a:cs typeface="+mn-cs"/>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1599" b="0" i="0" u="none" strike="noStrike" kern="1200" cap="none" spc="0" normalizeH="0" baseline="0" noProof="0" dirty="0">
                <a:ln>
                  <a:noFill/>
                </a:ln>
                <a:solidFill>
                  <a:srgbClr val="0A091B"/>
                </a:solidFill>
                <a:effectLst/>
                <a:uLnTx/>
                <a:uFillTx/>
                <a:latin typeface="Roboto"/>
                <a:ea typeface="Times New Roman" panose="02020603050405020304" pitchFamily="18" charset="0"/>
                <a:cs typeface="Calibri" panose="020F0502020204030204" pitchFamily="34" charset="0"/>
              </a:rPr>
              <a:t>toxicology &amp; pharmacology</a:t>
            </a:r>
            <a:endParaRPr kumimoji="0" lang="en-US" altLang="en-US" sz="4000" b="0" i="0" u="none" strike="noStrike" kern="1200" cap="none" spc="0" normalizeH="0" baseline="0" noProof="0" dirty="0">
              <a:ln>
                <a:noFill/>
              </a:ln>
              <a:solidFill>
                <a:srgbClr val="0A091B"/>
              </a:solidFill>
              <a:effectLst/>
              <a:uLnTx/>
              <a:uFillTx/>
              <a:latin typeface="Roboto"/>
              <a:ea typeface="DengXian"/>
              <a:cs typeface="+mn-cs"/>
            </a:endParaRPr>
          </a:p>
        </p:txBody>
      </p:sp>
      <p:sp>
        <p:nvSpPr>
          <p:cNvPr id="41" name="Rectangle 47">
            <a:extLst>
              <a:ext uri="{FF2B5EF4-FFF2-40B4-BE49-F238E27FC236}">
                <a16:creationId xmlns:a16="http://schemas.microsoft.com/office/drawing/2014/main" id="{241E9D73-6EF5-42BD-BEF5-F132E958F07E}"/>
              </a:ext>
            </a:extLst>
          </p:cNvPr>
          <p:cNvSpPr>
            <a:spLocks noChangeArrowheads="1"/>
          </p:cNvSpPr>
          <p:nvPr/>
        </p:nvSpPr>
        <p:spPr bwMode="auto">
          <a:xfrm>
            <a:off x="4453214" y="6286501"/>
            <a:ext cx="3242993" cy="3079130"/>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Arial" panose="020B0604020202020204" pitchFamily="34" charset="0"/>
              </a:rPr>
              <a:t>CLINICAL</a:t>
            </a:r>
          </a:p>
          <a:p>
            <a:pPr marL="0" marR="0" lvl="0" indent="0" algn="ctr" defTabSz="914390" rtl="0" eaLnBrk="0" fontAlgn="base" latinLnBrk="0" hangingPunct="0">
              <a:lnSpc>
                <a:spcPct val="15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Calibri" panose="020F0502020204030204" pitchFamily="34" charset="0"/>
              </a:rPr>
              <a:t>CRO</a:t>
            </a:r>
            <a:endParaRPr kumimoji="0" lang="en-US" altLang="en-US" sz="1800" b="0" i="0" u="none" strike="noStrike" kern="1200" cap="none" spc="0" normalizeH="0" baseline="0" noProof="0" dirty="0">
              <a:ln>
                <a:noFill/>
              </a:ln>
              <a:solidFill>
                <a:srgbClr val="002060"/>
              </a:solidFill>
              <a:effectLst/>
              <a:uLnTx/>
              <a:uFillTx/>
              <a:latin typeface="Roboto"/>
              <a:ea typeface="DengXian"/>
              <a:cs typeface="+mn-cs"/>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A091B"/>
                </a:solidFill>
                <a:effectLst/>
                <a:uLnTx/>
                <a:uFillTx/>
                <a:latin typeface="Roboto"/>
                <a:ea typeface="Times New Roman" panose="02020603050405020304" pitchFamily="18" charset="0"/>
                <a:cs typeface="Calibri" panose="020F0502020204030204" pitchFamily="34" charset="0"/>
              </a:rPr>
              <a:t>(Hong Kong &amp;/or Australia)</a:t>
            </a:r>
            <a:endParaRPr kumimoji="0" lang="en-US" altLang="en-US" sz="1600" b="0" i="0" u="none" strike="noStrike" kern="1200" cap="none" spc="0" normalizeH="0" baseline="0" noProof="0" dirty="0">
              <a:ln>
                <a:noFill/>
              </a:ln>
              <a:solidFill>
                <a:srgbClr val="0A091B"/>
              </a:solidFill>
              <a:effectLst/>
              <a:uLnTx/>
              <a:uFillTx/>
              <a:latin typeface="Roboto"/>
              <a:ea typeface="DengXian"/>
              <a:cs typeface="+mn-cs"/>
            </a:endParaRPr>
          </a:p>
          <a:p>
            <a:pPr marL="0" marR="0" lvl="0" indent="0" algn="ctr" defTabSz="914390" rtl="0" eaLnBrk="0" fontAlgn="base" latinLnBrk="0" hangingPunct="0">
              <a:lnSpc>
                <a:spcPct val="150000"/>
              </a:lnSpc>
              <a:spcBef>
                <a:spcPct val="0"/>
              </a:spcBef>
              <a:spcAft>
                <a:spcPct val="0"/>
              </a:spcAft>
              <a:buClrTx/>
              <a:buSzTx/>
              <a:buFontTx/>
              <a:buNone/>
              <a:tabLst/>
              <a:defRPr/>
            </a:pPr>
            <a:r>
              <a:rPr kumimoji="0" lang="en-US" altLang="en-US" sz="1801"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Calibri" panose="020F0502020204030204" pitchFamily="34" charset="0"/>
              </a:rPr>
              <a:t>Principal Investigator</a:t>
            </a:r>
            <a:endParaRPr kumimoji="0" lang="en-US" altLang="en-US" sz="1801" b="0" i="0" u="none" strike="noStrike" kern="1200" cap="none" spc="0" normalizeH="0" baseline="0" noProof="0" dirty="0">
              <a:ln>
                <a:noFill/>
              </a:ln>
              <a:solidFill>
                <a:srgbClr val="002060"/>
              </a:solidFill>
              <a:effectLst/>
              <a:uLnTx/>
              <a:uFillTx/>
              <a:latin typeface="Roboto"/>
              <a:ea typeface="DengXian"/>
              <a:cs typeface="+mn-cs"/>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A091B"/>
                </a:solidFill>
                <a:effectLst/>
                <a:uLnTx/>
                <a:uFillTx/>
                <a:latin typeface="Roboto"/>
                <a:ea typeface="Times New Roman" panose="02020603050405020304" pitchFamily="18" charset="0"/>
                <a:cs typeface="Calibri" panose="020F0502020204030204" pitchFamily="34" charset="0"/>
              </a:rPr>
              <a:t>(c/-the Study centre)</a:t>
            </a:r>
            <a:endParaRPr kumimoji="0" lang="en-US" altLang="en-US" sz="1600" b="0" i="0" u="none" strike="noStrike" kern="1200" cap="none" spc="0" normalizeH="0" baseline="0" noProof="0" dirty="0">
              <a:ln>
                <a:noFill/>
              </a:ln>
              <a:solidFill>
                <a:srgbClr val="0A091B"/>
              </a:solidFill>
              <a:effectLst/>
              <a:uLnTx/>
              <a:uFillTx/>
              <a:latin typeface="Roboto"/>
              <a:ea typeface="DengXian"/>
              <a:cs typeface="+mn-cs"/>
            </a:endParaRPr>
          </a:p>
          <a:p>
            <a:pPr marL="0" marR="0" lvl="0" indent="0" algn="ctr" defTabSz="914390" rtl="0" eaLnBrk="0" fontAlgn="base" latinLnBrk="0" hangingPunct="0">
              <a:lnSpc>
                <a:spcPct val="150000"/>
              </a:lnSpc>
              <a:spcBef>
                <a:spcPct val="0"/>
              </a:spcBef>
              <a:spcAft>
                <a:spcPct val="0"/>
              </a:spcAft>
              <a:buClrTx/>
              <a:buSzTx/>
              <a:buFontTx/>
              <a:buNone/>
              <a:tabLst/>
              <a:defRPr/>
            </a:pPr>
            <a:r>
              <a:rPr kumimoji="0" lang="en-US" altLang="en-US" sz="1801"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Calibri" panose="020F0502020204030204" pitchFamily="34" charset="0"/>
              </a:rPr>
              <a:t>Ms Elizabeth Wilkinson</a:t>
            </a:r>
            <a:endParaRPr kumimoji="0" lang="en-US" altLang="en-US" sz="1801" b="0" i="0" u="none" strike="noStrike" kern="1200" cap="none" spc="0" normalizeH="0" baseline="0" noProof="0" dirty="0">
              <a:ln>
                <a:noFill/>
              </a:ln>
              <a:solidFill>
                <a:srgbClr val="002060"/>
              </a:solidFill>
              <a:effectLst/>
              <a:uLnTx/>
              <a:uFillTx/>
              <a:latin typeface="Roboto"/>
              <a:ea typeface="DengXian"/>
              <a:cs typeface="+mn-cs"/>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A091B"/>
                </a:solidFill>
                <a:effectLst/>
                <a:uLnTx/>
                <a:uFillTx/>
                <a:latin typeface="Roboto"/>
                <a:ea typeface="Times New Roman" panose="02020603050405020304" pitchFamily="18" charset="0"/>
                <a:cs typeface="Calibri" panose="020F0502020204030204" pitchFamily="34" charset="0"/>
              </a:rPr>
              <a:t>(GCP compliance, management)</a:t>
            </a:r>
            <a:endParaRPr kumimoji="0" lang="en-US" altLang="en-US" sz="1600" b="0" i="0" u="none" strike="noStrike" kern="1200" cap="none" spc="0" normalizeH="0" baseline="0" noProof="0" dirty="0">
              <a:ln>
                <a:noFill/>
              </a:ln>
              <a:solidFill>
                <a:srgbClr val="0A091B"/>
              </a:solidFill>
              <a:effectLst/>
              <a:uLnTx/>
              <a:uFillTx/>
              <a:latin typeface="Roboto"/>
              <a:ea typeface="DengXian"/>
              <a:cs typeface="+mn-cs"/>
            </a:endParaRPr>
          </a:p>
          <a:p>
            <a:pPr marL="0" marR="0" lvl="0" indent="0" algn="ctr" defTabSz="914390" rtl="0" eaLnBrk="0" fontAlgn="base" latinLnBrk="0" hangingPunct="0">
              <a:lnSpc>
                <a:spcPct val="150000"/>
              </a:lnSpc>
              <a:spcBef>
                <a:spcPct val="0"/>
              </a:spcBef>
              <a:spcAft>
                <a:spcPct val="0"/>
              </a:spcAft>
              <a:buClrTx/>
              <a:buSzTx/>
              <a:buFontTx/>
              <a:buNone/>
              <a:tabLst/>
              <a:defRPr/>
            </a:pPr>
            <a:r>
              <a:rPr kumimoji="0" lang="en-US" altLang="en-US" sz="1801"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Calibri" panose="020F0502020204030204" pitchFamily="34" charset="0"/>
              </a:rPr>
              <a:t>Dr Philip McCloud</a:t>
            </a:r>
            <a:endParaRPr kumimoji="0" lang="en-US" altLang="en-US" sz="1801" b="0" i="0" u="none" strike="noStrike" kern="1200" cap="none" spc="0" normalizeH="0" baseline="0" noProof="0" dirty="0">
              <a:ln>
                <a:noFill/>
              </a:ln>
              <a:solidFill>
                <a:srgbClr val="002060"/>
              </a:solidFill>
              <a:effectLst/>
              <a:uLnTx/>
              <a:uFillTx/>
              <a:latin typeface="Roboto"/>
              <a:ea typeface="DengXian"/>
              <a:cs typeface="+mn-cs"/>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A091B"/>
                </a:solidFill>
                <a:effectLst/>
                <a:uLnTx/>
                <a:uFillTx/>
                <a:latin typeface="Roboto"/>
                <a:ea typeface="Times New Roman" panose="02020603050405020304" pitchFamily="18" charset="0"/>
                <a:cs typeface="Calibri" panose="020F0502020204030204" pitchFamily="34" charset="0"/>
              </a:rPr>
              <a:t>(biostatistics, clinical database) </a:t>
            </a:r>
            <a:endParaRPr kumimoji="0" lang="en-US" altLang="en-US" sz="1600" b="0" i="0" u="none" strike="noStrike" kern="1200" cap="none" spc="0" normalizeH="0" baseline="0" noProof="0" dirty="0">
              <a:ln>
                <a:noFill/>
              </a:ln>
              <a:solidFill>
                <a:srgbClr val="0A091B"/>
              </a:solidFill>
              <a:effectLst/>
              <a:uLnTx/>
              <a:uFillTx/>
              <a:latin typeface="Roboto"/>
              <a:ea typeface="DengXian"/>
              <a:cs typeface="+mn-cs"/>
            </a:endParaRPr>
          </a:p>
          <a:p>
            <a:pPr marL="0" marR="0" lvl="0" indent="0" algn="l" defTabSz="914390" rtl="0" eaLnBrk="0" fontAlgn="base" latinLnBrk="0" hangingPunct="0">
              <a:lnSpc>
                <a:spcPct val="100000"/>
              </a:lnSpc>
              <a:spcBef>
                <a:spcPct val="0"/>
              </a:spcBef>
              <a:spcAft>
                <a:spcPct val="0"/>
              </a:spcAft>
              <a:buClrTx/>
              <a:buSzTx/>
              <a:buFontTx/>
              <a:buNone/>
              <a:tabLst/>
              <a:defRPr/>
            </a:pPr>
            <a:endParaRPr kumimoji="0" lang="en-US" altLang="en-US" sz="1801" b="0" i="0" u="none" strike="noStrike" kern="1200" cap="none" spc="0" normalizeH="0" baseline="0" noProof="0" dirty="0">
              <a:ln>
                <a:noFill/>
              </a:ln>
              <a:solidFill>
                <a:srgbClr val="0A091B"/>
              </a:solidFill>
              <a:effectLst/>
              <a:uLnTx/>
              <a:uFillTx/>
              <a:latin typeface="Arial" panose="020B0604020202020204" pitchFamily="34" charset="0"/>
              <a:ea typeface="DengXian"/>
              <a:cs typeface="+mn-cs"/>
            </a:endParaRPr>
          </a:p>
        </p:txBody>
      </p:sp>
      <p:cxnSp>
        <p:nvCxnSpPr>
          <p:cNvPr id="52" name="Straight Connector 51">
            <a:extLst>
              <a:ext uri="{FF2B5EF4-FFF2-40B4-BE49-F238E27FC236}">
                <a16:creationId xmlns:a16="http://schemas.microsoft.com/office/drawing/2014/main" id="{AD564FB0-B762-431E-A237-4EB76E0D3012}"/>
              </a:ext>
            </a:extLst>
          </p:cNvPr>
          <p:cNvCxnSpPr>
            <a:cxnSpLocks/>
            <a:stCxn id="38" idx="0"/>
          </p:cNvCxnSpPr>
          <p:nvPr/>
        </p:nvCxnSpPr>
        <p:spPr>
          <a:xfrm flipV="1">
            <a:off x="2464616" y="5913456"/>
            <a:ext cx="0" cy="38100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3EA8728-14DF-4808-8BA7-7E8C29466D47}"/>
              </a:ext>
            </a:extLst>
          </p:cNvPr>
          <p:cNvCxnSpPr/>
          <p:nvPr/>
        </p:nvCxnSpPr>
        <p:spPr>
          <a:xfrm flipV="1">
            <a:off x="7405823" y="5888857"/>
            <a:ext cx="0" cy="38100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F4D1491-98F0-43B1-B0C7-81D645CB287C}"/>
              </a:ext>
            </a:extLst>
          </p:cNvPr>
          <p:cNvCxnSpPr/>
          <p:nvPr/>
        </p:nvCxnSpPr>
        <p:spPr>
          <a:xfrm flipV="1">
            <a:off x="11506200" y="5849972"/>
            <a:ext cx="0" cy="38100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212F0C2-75CB-4DC8-8FBE-8D7D659A23A7}"/>
              </a:ext>
            </a:extLst>
          </p:cNvPr>
          <p:cNvCxnSpPr/>
          <p:nvPr/>
        </p:nvCxnSpPr>
        <p:spPr>
          <a:xfrm flipV="1">
            <a:off x="15497175" y="5849972"/>
            <a:ext cx="0" cy="38100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57" name="Rectangle 46">
            <a:extLst>
              <a:ext uri="{FF2B5EF4-FFF2-40B4-BE49-F238E27FC236}">
                <a16:creationId xmlns:a16="http://schemas.microsoft.com/office/drawing/2014/main" id="{4C97EDC8-62C7-4AFB-A25A-851C1BB4305F}"/>
              </a:ext>
            </a:extLst>
          </p:cNvPr>
          <p:cNvSpPr>
            <a:spLocks noChangeArrowheads="1"/>
          </p:cNvSpPr>
          <p:nvPr/>
        </p:nvSpPr>
        <p:spPr bwMode="auto">
          <a:xfrm>
            <a:off x="8260819" y="6267491"/>
            <a:ext cx="2624139" cy="1411279"/>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39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Arial" panose="020B0604020202020204" pitchFamily="34" charset="0"/>
              </a:rPr>
              <a:t>INT’L BUSINESS DEVELOPMENT </a:t>
            </a:r>
            <a:endParaRPr kumimoji="0" lang="en-US" altLang="en-US" sz="3200" b="0" i="0" u="none" strike="noStrike" kern="1200" cap="none" spc="0" normalizeH="0" baseline="0" noProof="0" dirty="0">
              <a:ln>
                <a:noFill/>
              </a:ln>
              <a:solidFill>
                <a:srgbClr val="002060"/>
              </a:solidFill>
              <a:effectLst/>
              <a:uLnTx/>
              <a:uFillTx/>
              <a:latin typeface="Roboto"/>
              <a:ea typeface="DengXian"/>
              <a:cs typeface="+mn-cs"/>
            </a:endParaRPr>
          </a:p>
          <a:p>
            <a:pPr marL="0" marR="0" lvl="0" indent="0" algn="ctr" defTabSz="914390" rtl="0" eaLnBrk="0" fontAlgn="base" latinLnBrk="0" hangingPunct="0">
              <a:lnSpc>
                <a:spcPct val="150000"/>
              </a:lnSpc>
              <a:spcBef>
                <a:spcPct val="0"/>
              </a:spcBef>
              <a:spcAft>
                <a:spcPct val="0"/>
              </a:spcAft>
              <a:buClrTx/>
              <a:buSzTx/>
              <a:buFontTx/>
              <a:buNone/>
              <a:tabLst/>
              <a:defRPr/>
            </a:pPr>
            <a:r>
              <a:rPr kumimoji="0" lang="en-US" altLang="en-US" sz="1800" i="0" u="none" strike="noStrike" kern="1200" cap="none" spc="0" normalizeH="0" baseline="0" noProof="0" dirty="0">
                <a:ln>
                  <a:noFill/>
                </a:ln>
                <a:effectLst/>
                <a:uLnTx/>
                <a:uFillTx/>
                <a:latin typeface="Roboto"/>
                <a:ea typeface="Times New Roman" panose="02020603050405020304" pitchFamily="18" charset="0"/>
                <a:cs typeface="Calibri" panose="020F0502020204030204" pitchFamily="34" charset="0"/>
              </a:rPr>
              <a:t>TBA</a:t>
            </a:r>
            <a:endParaRPr kumimoji="0" lang="en-US" altLang="en-US" sz="1800" i="0" u="none" strike="noStrike" kern="1200" cap="none" spc="0" normalizeH="0" baseline="0" noProof="0" dirty="0">
              <a:ln>
                <a:noFill/>
              </a:ln>
              <a:effectLst/>
              <a:uLnTx/>
              <a:uFillTx/>
              <a:latin typeface="Roboto"/>
              <a:ea typeface="DengXian"/>
              <a:cs typeface="+mn-cs"/>
            </a:endParaRPr>
          </a:p>
        </p:txBody>
      </p:sp>
      <p:cxnSp>
        <p:nvCxnSpPr>
          <p:cNvPr id="59" name="Straight Connector 58">
            <a:extLst>
              <a:ext uri="{FF2B5EF4-FFF2-40B4-BE49-F238E27FC236}">
                <a16:creationId xmlns:a16="http://schemas.microsoft.com/office/drawing/2014/main" id="{FD3812A9-FA92-4E0E-BEA0-8D5E1752140B}"/>
              </a:ext>
            </a:extLst>
          </p:cNvPr>
          <p:cNvCxnSpPr/>
          <p:nvPr/>
        </p:nvCxnSpPr>
        <p:spPr>
          <a:xfrm flipH="1">
            <a:off x="2464616" y="5849971"/>
            <a:ext cx="13032559" cy="38885"/>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FB3A85C-1139-47AC-8691-9FDD9AD47C66}"/>
              </a:ext>
            </a:extLst>
          </p:cNvPr>
          <p:cNvCxnSpPr/>
          <p:nvPr/>
        </p:nvCxnSpPr>
        <p:spPr>
          <a:xfrm flipV="1">
            <a:off x="9519052" y="5888857"/>
            <a:ext cx="0" cy="38100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363349-E85A-4875-96F7-0A4BD0240C38}"/>
              </a:ext>
            </a:extLst>
          </p:cNvPr>
          <p:cNvSpPr txBox="1"/>
          <p:nvPr/>
        </p:nvSpPr>
        <p:spPr>
          <a:xfrm>
            <a:off x="12344400" y="1922243"/>
            <a:ext cx="5033954" cy="2586477"/>
          </a:xfrm>
          <a:prstGeom prst="rect">
            <a:avLst/>
          </a:prstGeom>
          <a:noFill/>
        </p:spPr>
        <p:txBody>
          <a:bodyPr wrap="square" rtlCol="0">
            <a:spAutoFit/>
          </a:bodyPr>
          <a:lstStyle/>
          <a:p>
            <a:pPr marL="0" marR="0" lvl="0" indent="0" algn="just" defTabSz="1371414" rtl="0" eaLnBrk="1" fontAlgn="auto" latinLnBrk="0" hangingPunct="1">
              <a:lnSpc>
                <a:spcPct val="100000"/>
              </a:lnSpc>
              <a:spcBef>
                <a:spcPts val="0"/>
              </a:spcBef>
              <a:spcAft>
                <a:spcPts val="0"/>
              </a:spcAft>
              <a:buClrTx/>
              <a:buSzTx/>
              <a:buFontTx/>
              <a:buNone/>
              <a:tabLst/>
              <a:defRPr/>
            </a:pPr>
            <a:r>
              <a:rPr kumimoji="0" lang="en-AU" sz="1801" b="0" i="0" u="none" strike="noStrike" kern="1200" cap="none" spc="0" normalizeH="0" baseline="0" noProof="0" dirty="0">
                <a:ln>
                  <a:noFill/>
                </a:ln>
                <a:solidFill>
                  <a:srgbClr val="0A091B"/>
                </a:solidFill>
                <a:effectLst/>
                <a:uLnTx/>
                <a:uFillTx/>
                <a:latin typeface="Roboto"/>
                <a:ea typeface="DengXian"/>
                <a:cs typeface="+mn-cs"/>
              </a:rPr>
              <a:t>ORIL does not have full time employees and engages external experts and relevant expertise as required depending on the stage of the project. </a:t>
            </a:r>
          </a:p>
          <a:p>
            <a:pPr marL="0" marR="0" lvl="0" indent="0" algn="just" defTabSz="1371414" rtl="0" eaLnBrk="1" fontAlgn="auto" latinLnBrk="0" hangingPunct="1">
              <a:lnSpc>
                <a:spcPct val="100000"/>
              </a:lnSpc>
              <a:spcBef>
                <a:spcPts val="0"/>
              </a:spcBef>
              <a:spcAft>
                <a:spcPts val="0"/>
              </a:spcAft>
              <a:buClrTx/>
              <a:buSzTx/>
              <a:buFontTx/>
              <a:buNone/>
              <a:tabLst/>
              <a:defRPr/>
            </a:pPr>
            <a:endParaRPr kumimoji="0" lang="en-AU" sz="1801" b="0" i="0" u="none" strike="noStrike" kern="1200" cap="none" spc="0" normalizeH="0" baseline="0" noProof="0" dirty="0">
              <a:ln>
                <a:noFill/>
              </a:ln>
              <a:solidFill>
                <a:srgbClr val="0A091B"/>
              </a:solidFill>
              <a:effectLst/>
              <a:uLnTx/>
              <a:uFillTx/>
              <a:latin typeface="Roboto"/>
              <a:ea typeface="DengXian"/>
              <a:cs typeface="+mn-cs"/>
            </a:endParaRPr>
          </a:p>
          <a:p>
            <a:pPr marL="0" marR="0" lvl="0" indent="0" algn="just" defTabSz="1371414" rtl="0" eaLnBrk="1" fontAlgn="auto" latinLnBrk="0" hangingPunct="1">
              <a:lnSpc>
                <a:spcPct val="100000"/>
              </a:lnSpc>
              <a:spcBef>
                <a:spcPts val="0"/>
              </a:spcBef>
              <a:spcAft>
                <a:spcPts val="0"/>
              </a:spcAft>
              <a:buClrTx/>
              <a:buSzTx/>
              <a:buFontTx/>
              <a:buNone/>
              <a:tabLst/>
              <a:defRPr/>
            </a:pPr>
            <a:r>
              <a:rPr kumimoji="0" lang="en-AU" sz="1801" b="0" i="0" u="none" strike="noStrike" kern="1200" cap="none" spc="0" normalizeH="0" baseline="0" noProof="0" dirty="0">
                <a:ln>
                  <a:noFill/>
                </a:ln>
                <a:solidFill>
                  <a:srgbClr val="0A091B"/>
                </a:solidFill>
                <a:effectLst/>
                <a:uLnTx/>
                <a:uFillTx/>
                <a:latin typeface="Roboto"/>
                <a:ea typeface="DengXian"/>
                <a:cs typeface="+mn-cs"/>
              </a:rPr>
              <a:t>When funds become available appropriate consultants will be engaged to carry out the work as illustrated on the adjacent Organisational Chart.</a:t>
            </a:r>
            <a:endParaRPr kumimoji="0" lang="en-AU" sz="1400" b="0" i="0" u="none" strike="noStrike" kern="1200" cap="none" spc="0" normalizeH="0" baseline="0" noProof="0" dirty="0">
              <a:ln>
                <a:noFill/>
              </a:ln>
              <a:solidFill>
                <a:srgbClr val="0A091B"/>
              </a:solidFill>
              <a:effectLst/>
              <a:uLnTx/>
              <a:uFillTx/>
              <a:latin typeface="Roboto"/>
              <a:ea typeface="DengXian"/>
              <a:cs typeface="+mn-cs"/>
            </a:endParaRPr>
          </a:p>
        </p:txBody>
      </p:sp>
      <p:cxnSp>
        <p:nvCxnSpPr>
          <p:cNvPr id="6" name="Straight Connector 5">
            <a:extLst>
              <a:ext uri="{FF2B5EF4-FFF2-40B4-BE49-F238E27FC236}">
                <a16:creationId xmlns:a16="http://schemas.microsoft.com/office/drawing/2014/main" id="{7477076D-EFAF-4D1C-8AD7-E69449A4ACCC}"/>
              </a:ext>
            </a:extLst>
          </p:cNvPr>
          <p:cNvCxnSpPr/>
          <p:nvPr/>
        </p:nvCxnSpPr>
        <p:spPr>
          <a:xfrm>
            <a:off x="1932395" y="5262510"/>
            <a:ext cx="14097001" cy="0"/>
          </a:xfrm>
          <a:prstGeom prst="line">
            <a:avLst/>
          </a:prstGeom>
          <a:ln w="25400" cap="sq">
            <a:solidFill>
              <a:srgbClr val="000000"/>
            </a:solidFill>
            <a:prstDash val="sysDash"/>
            <a:bevel/>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FB75848-D773-44A3-B339-4B03ED4B5F6C}"/>
              </a:ext>
            </a:extLst>
          </p:cNvPr>
          <p:cNvSpPr txBox="1"/>
          <p:nvPr/>
        </p:nvSpPr>
        <p:spPr>
          <a:xfrm>
            <a:off x="4052886" y="4784509"/>
            <a:ext cx="2183585" cy="400110"/>
          </a:xfrm>
          <a:prstGeom prst="rect">
            <a:avLst/>
          </a:prstGeom>
          <a:noFill/>
        </p:spPr>
        <p:txBody>
          <a:bodyPr wrap="square" rtlCol="0">
            <a:spAutoFit/>
          </a:bodyPr>
          <a:lstStyle/>
          <a:p>
            <a:pPr marL="0" marR="0" lvl="0" indent="0" algn="l" defTabSz="1371414"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effectLst/>
                <a:uLnTx/>
                <a:uFillTx/>
                <a:latin typeface="Roboto"/>
                <a:ea typeface="DengXian"/>
                <a:cs typeface="+mn-cs"/>
              </a:rPr>
              <a:t>Current</a:t>
            </a:r>
          </a:p>
        </p:txBody>
      </p:sp>
      <p:sp>
        <p:nvSpPr>
          <p:cNvPr id="25" name="TextBox 24">
            <a:extLst>
              <a:ext uri="{FF2B5EF4-FFF2-40B4-BE49-F238E27FC236}">
                <a16:creationId xmlns:a16="http://schemas.microsoft.com/office/drawing/2014/main" id="{2D56B071-A5A5-4A70-B655-CD95B111F1DB}"/>
              </a:ext>
            </a:extLst>
          </p:cNvPr>
          <p:cNvSpPr txBox="1"/>
          <p:nvPr/>
        </p:nvSpPr>
        <p:spPr>
          <a:xfrm>
            <a:off x="4038599" y="5340403"/>
            <a:ext cx="2183585" cy="400110"/>
          </a:xfrm>
          <a:prstGeom prst="rect">
            <a:avLst/>
          </a:prstGeom>
          <a:noFill/>
        </p:spPr>
        <p:txBody>
          <a:bodyPr wrap="square" rtlCol="0">
            <a:spAutoFit/>
          </a:bodyPr>
          <a:lstStyle/>
          <a:p>
            <a:pPr marL="0" marR="0" lvl="0" indent="0" algn="l" defTabSz="1371414"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effectLst/>
                <a:uLnTx/>
                <a:uFillTx/>
                <a:latin typeface="Roboto"/>
                <a:ea typeface="DengXian"/>
                <a:cs typeface="+mn-cs"/>
              </a:rPr>
              <a:t>Post Investment</a:t>
            </a:r>
          </a:p>
        </p:txBody>
      </p:sp>
      <p:cxnSp>
        <p:nvCxnSpPr>
          <p:cNvPr id="23" name="Straight Connector 22">
            <a:extLst>
              <a:ext uri="{FF2B5EF4-FFF2-40B4-BE49-F238E27FC236}">
                <a16:creationId xmlns:a16="http://schemas.microsoft.com/office/drawing/2014/main" id="{1D828865-0C7D-4284-BFC5-D817710FF73A}"/>
              </a:ext>
            </a:extLst>
          </p:cNvPr>
          <p:cNvCxnSpPr/>
          <p:nvPr/>
        </p:nvCxnSpPr>
        <p:spPr>
          <a:xfrm>
            <a:off x="16744951"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Slide Number Placeholder 8">
            <a:extLst>
              <a:ext uri="{FF2B5EF4-FFF2-40B4-BE49-F238E27FC236}">
                <a16:creationId xmlns:a16="http://schemas.microsoft.com/office/drawing/2014/main" id="{0AAF37F6-50E8-4B6A-BB07-B7A69990B3AD}"/>
              </a:ext>
            </a:extLst>
          </p:cNvPr>
          <p:cNvSpPr txBox="1">
            <a:spLocks/>
          </p:cNvSpPr>
          <p:nvPr/>
        </p:nvSpPr>
        <p:spPr>
          <a:xfrm>
            <a:off x="16916402" y="9072687"/>
            <a:ext cx="1733549" cy="954107"/>
          </a:xfrm>
          <a:prstGeom prst="rect">
            <a:avLst/>
          </a:prstGeom>
          <a:noFill/>
        </p:spPr>
        <p:txBody>
          <a:bodyPr wrap="square" rtlCol="0">
            <a:spAutoFit/>
          </a:bodyPr>
          <a:lstStyle>
            <a:defPPr>
              <a:defRPr lang="uk-UA"/>
            </a:defPPr>
            <a:lvl1pPr marL="0" algn="l" defTabSz="1371600" rtl="0" eaLnBrk="1" latinLnBrk="0" hangingPunct="1">
              <a:defRPr lang="uk-UA" sz="2800" b="1" kern="1200" smtClean="0">
                <a:solidFill>
                  <a:schemeClr val="accent2"/>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0</a:t>
            </a:r>
            <a:fld id="{37D409AB-2201-4E18-8A34-C31753AD9B06}" type="slidenum">
              <a:rPr kumimoji="0" lang="uk-UA" sz="2800" b="1" i="0" u="none" strike="noStrike" kern="1200" cap="none" spc="0" normalizeH="0" baseline="0" noProof="0">
                <a:ln>
                  <a:noFill/>
                </a:ln>
                <a:solidFill>
                  <a:srgbClr val="C0C0C8"/>
                </a:solidFill>
                <a:effectLst/>
                <a:uLnTx/>
                <a:uFillTx/>
                <a:ea typeface="DengXian"/>
                <a:cs typeface="+mn-cs"/>
              </a:rPr>
              <a:pPr marL="0" marR="0" lvl="0" indent="0" algn="l" defTabSz="1371600" rtl="0" eaLnBrk="1" fontAlgn="auto" latinLnBrk="0" hangingPunct="1">
                <a:lnSpc>
                  <a:spcPct val="100000"/>
                </a:lnSpc>
                <a:spcBef>
                  <a:spcPts val="0"/>
                </a:spcBef>
                <a:spcAft>
                  <a:spcPts val="0"/>
                </a:spcAft>
                <a:buClrTx/>
                <a:buSzTx/>
                <a:buFontTx/>
                <a:buNone/>
                <a:tabLst/>
                <a:defRPr/>
              </a:pPr>
              <a:t>16</a:t>
            </a:fld>
            <a:endParaRPr kumimoji="0" lang="uk-UA" sz="2800" b="1" i="0" u="none" strike="noStrike" kern="1200" cap="none" spc="0" normalizeH="0" baseline="0" noProof="0">
              <a:ln>
                <a:noFill/>
              </a:ln>
              <a:solidFill>
                <a:srgbClr val="C0C0C8"/>
              </a:solidFill>
              <a:effectLst/>
              <a:uLnTx/>
              <a:uFillTx/>
              <a:ea typeface="DengXian"/>
              <a:cs typeface="+mn-cs"/>
            </a:endParaRPr>
          </a:p>
        </p:txBody>
      </p:sp>
      <p:sp>
        <p:nvSpPr>
          <p:cNvPr id="26" name="Rectangle 46">
            <a:extLst>
              <a:ext uri="{FF2B5EF4-FFF2-40B4-BE49-F238E27FC236}">
                <a16:creationId xmlns:a16="http://schemas.microsoft.com/office/drawing/2014/main" id="{7AE67143-0B70-478A-BD62-0A106539E643}"/>
              </a:ext>
            </a:extLst>
          </p:cNvPr>
          <p:cNvSpPr>
            <a:spLocks noChangeArrowheads="1"/>
          </p:cNvSpPr>
          <p:nvPr/>
        </p:nvSpPr>
        <p:spPr bwMode="auto">
          <a:xfrm>
            <a:off x="4052886" y="2324100"/>
            <a:ext cx="2624139" cy="547765"/>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390" rtl="0" eaLnBrk="0" fontAlgn="base" latinLnBrk="0" hangingPunct="0">
              <a:lnSpc>
                <a:spcPct val="15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Roboto"/>
                <a:ea typeface="Times New Roman" panose="02020603050405020304" pitchFamily="18" charset="0"/>
                <a:cs typeface="Arial" panose="020B0604020202020204" pitchFamily="34" charset="0"/>
              </a:rPr>
              <a:t>Advisors</a:t>
            </a:r>
            <a:endParaRPr kumimoji="0" lang="en-US" altLang="en-US" sz="3200" b="0" i="0" u="none" strike="noStrike" kern="1200" cap="none" spc="0" normalizeH="0" baseline="0" noProof="0" dirty="0">
              <a:ln>
                <a:noFill/>
              </a:ln>
              <a:solidFill>
                <a:srgbClr val="002060"/>
              </a:solidFill>
              <a:effectLst/>
              <a:uLnTx/>
              <a:uFillTx/>
              <a:latin typeface="Roboto"/>
              <a:ea typeface="DengXian"/>
              <a:cs typeface="+mn-cs"/>
            </a:endParaRPr>
          </a:p>
        </p:txBody>
      </p:sp>
      <p:cxnSp>
        <p:nvCxnSpPr>
          <p:cNvPr id="5" name="Straight Connector 4">
            <a:extLst>
              <a:ext uri="{FF2B5EF4-FFF2-40B4-BE49-F238E27FC236}">
                <a16:creationId xmlns:a16="http://schemas.microsoft.com/office/drawing/2014/main" id="{1B76DB6A-389A-4A76-BFC4-0A474F010E83}"/>
              </a:ext>
            </a:extLst>
          </p:cNvPr>
          <p:cNvCxnSpPr>
            <a:cxnSpLocks/>
            <a:stCxn id="26" idx="3"/>
          </p:cNvCxnSpPr>
          <p:nvPr/>
        </p:nvCxnSpPr>
        <p:spPr>
          <a:xfrm>
            <a:off x="6677025" y="2597983"/>
            <a:ext cx="659615" cy="0"/>
          </a:xfrm>
          <a:prstGeom prst="line">
            <a:avLst/>
          </a:prstGeom>
          <a:ln w="25400" cap="sq">
            <a:solidFill>
              <a:schemeClr val="tx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065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1" y="571412"/>
            <a:ext cx="13059047" cy="1214179"/>
          </a:xfrm>
        </p:spPr>
        <p:txBody>
          <a:bodyPr/>
          <a:lstStyle/>
          <a:p>
            <a:r>
              <a:rPr lang="en-US" dirty="0">
                <a:solidFill>
                  <a:schemeClr val="accent1"/>
                </a:solidFill>
              </a:rPr>
              <a:t>Company Management</a:t>
            </a:r>
            <a:br>
              <a:rPr lang="en-US" dirty="0">
                <a:solidFill>
                  <a:schemeClr val="accent1"/>
                </a:solidFill>
              </a:rPr>
            </a:br>
            <a:r>
              <a:rPr lang="en-US" sz="3600" i="1" dirty="0">
                <a:solidFill>
                  <a:srgbClr val="002060"/>
                </a:solidFill>
              </a:rPr>
              <a:t>Broad Base of Competence</a:t>
            </a:r>
            <a:endParaRPr lang="uk-UA" sz="3600" b="0" dirty="0">
              <a:highlight>
                <a:srgbClr val="FFFF00"/>
              </a:highlight>
            </a:endParaRPr>
          </a:p>
        </p:txBody>
      </p:sp>
      <p:sp>
        <p:nvSpPr>
          <p:cNvPr id="12" name="TextBox 11">
            <a:extLst>
              <a:ext uri="{FF2B5EF4-FFF2-40B4-BE49-F238E27FC236}">
                <a16:creationId xmlns:a16="http://schemas.microsoft.com/office/drawing/2014/main" id="{38077262-DB38-42F0-B80E-A14AD2D270C1}"/>
              </a:ext>
            </a:extLst>
          </p:cNvPr>
          <p:cNvSpPr txBox="1"/>
          <p:nvPr/>
        </p:nvSpPr>
        <p:spPr>
          <a:xfrm>
            <a:off x="5181600" y="1815525"/>
            <a:ext cx="9067800" cy="584775"/>
          </a:xfrm>
          <a:prstGeom prst="rect">
            <a:avLst/>
          </a:prstGeom>
          <a:noFill/>
        </p:spPr>
        <p:txBody>
          <a:bodyPr wrap="square" rtlCol="0">
            <a:spAutoFit/>
          </a:bodyPr>
          <a:lstStyle/>
          <a:p>
            <a:pPr marL="0" marR="0" lvl="0" indent="0" algn="ctr" defTabSz="1371414"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00B0F0"/>
                </a:solidFill>
                <a:effectLst/>
                <a:uLnTx/>
                <a:uFillTx/>
                <a:latin typeface="Roboto"/>
                <a:ea typeface="DengXian"/>
                <a:cs typeface="+mn-cs"/>
              </a:rPr>
              <a:t>Key Directors and Scientific Advisors</a:t>
            </a:r>
          </a:p>
        </p:txBody>
      </p:sp>
      <p:sp>
        <p:nvSpPr>
          <p:cNvPr id="10" name="TextBox 9">
            <a:extLst>
              <a:ext uri="{FF2B5EF4-FFF2-40B4-BE49-F238E27FC236}">
                <a16:creationId xmlns:a16="http://schemas.microsoft.com/office/drawing/2014/main" id="{65C0FCD6-B643-4795-A5E2-44486CDEBCCD}"/>
              </a:ext>
            </a:extLst>
          </p:cNvPr>
          <p:cNvSpPr txBox="1"/>
          <p:nvPr/>
        </p:nvSpPr>
        <p:spPr>
          <a:xfrm>
            <a:off x="4572001" y="2628901"/>
            <a:ext cx="9515745" cy="400110"/>
          </a:xfrm>
          <a:prstGeom prst="rect">
            <a:avLst/>
          </a:prstGeom>
          <a:noFill/>
        </p:spPr>
        <p:txBody>
          <a:bodyPr wrap="square" rtlCol="0">
            <a:spAutoFit/>
          </a:bodyPr>
          <a:lstStyle/>
          <a:p>
            <a:pPr marL="0" marR="0" lvl="0" indent="0" algn="l" defTabSz="1371414"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858591"/>
              </a:solidFill>
              <a:effectLst/>
              <a:uLnTx/>
              <a:uFillTx/>
              <a:latin typeface="Roboto"/>
              <a:ea typeface="DengXian"/>
              <a:cs typeface="+mn-cs"/>
            </a:endParaRPr>
          </a:p>
        </p:txBody>
      </p:sp>
      <p:sp>
        <p:nvSpPr>
          <p:cNvPr id="11" name="TextBox 10">
            <a:extLst>
              <a:ext uri="{FF2B5EF4-FFF2-40B4-BE49-F238E27FC236}">
                <a16:creationId xmlns:a16="http://schemas.microsoft.com/office/drawing/2014/main" id="{C1B80F20-2B90-4F5D-8F99-1427FEF72F60}"/>
              </a:ext>
            </a:extLst>
          </p:cNvPr>
          <p:cNvSpPr txBox="1"/>
          <p:nvPr/>
        </p:nvSpPr>
        <p:spPr>
          <a:xfrm>
            <a:off x="4724400" y="2781300"/>
            <a:ext cx="9515745" cy="400110"/>
          </a:xfrm>
          <a:prstGeom prst="rect">
            <a:avLst/>
          </a:prstGeom>
          <a:noFill/>
        </p:spPr>
        <p:txBody>
          <a:bodyPr wrap="square" rtlCol="0">
            <a:spAutoFit/>
          </a:bodyPr>
          <a:lstStyle/>
          <a:p>
            <a:pPr marL="0" marR="0" lvl="0" indent="0" algn="l" defTabSz="1371414"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858591"/>
              </a:solidFill>
              <a:effectLst/>
              <a:uLnTx/>
              <a:uFillTx/>
              <a:latin typeface="Roboto"/>
              <a:ea typeface="DengXian"/>
              <a:cs typeface="+mn-cs"/>
            </a:endParaRPr>
          </a:p>
        </p:txBody>
      </p:sp>
      <p:sp>
        <p:nvSpPr>
          <p:cNvPr id="14" name="TextBox 13">
            <a:extLst>
              <a:ext uri="{FF2B5EF4-FFF2-40B4-BE49-F238E27FC236}">
                <a16:creationId xmlns:a16="http://schemas.microsoft.com/office/drawing/2014/main" id="{3198310D-EEAC-40C4-9754-5079F187CDFE}"/>
              </a:ext>
            </a:extLst>
          </p:cNvPr>
          <p:cNvSpPr txBox="1"/>
          <p:nvPr/>
        </p:nvSpPr>
        <p:spPr>
          <a:xfrm>
            <a:off x="2315067" y="2513274"/>
            <a:ext cx="7543529" cy="1971822"/>
          </a:xfrm>
          <a:prstGeom prst="rect">
            <a:avLst/>
          </a:prstGeom>
          <a:noFill/>
        </p:spPr>
        <p:txBody>
          <a:bodyPr wrap="square" rtlCol="0">
            <a:spAutoFit/>
          </a:bodyPr>
          <a:lstStyle/>
          <a:p>
            <a:pPr marL="0" marR="0" lvl="0" indent="0" algn="l" defTabSz="1371414" rtl="0" eaLnBrk="1" fontAlgn="auto" latinLnBrk="0" hangingPunct="1">
              <a:lnSpc>
                <a:spcPct val="11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2060"/>
                </a:solidFill>
                <a:effectLst/>
                <a:uLnTx/>
                <a:uFillTx/>
                <a:latin typeface="Roboto"/>
                <a:ea typeface="DengXian"/>
                <a:cs typeface="+mn-cs"/>
              </a:rPr>
              <a:t>Dr Philip A Marshall | Chief Executive Officer | Director &amp; Acting Chairman*</a:t>
            </a:r>
          </a:p>
          <a:p>
            <a:pPr marL="0" marR="0" lvl="0" indent="0" algn="just" defTabSz="1371414"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A091B"/>
                </a:solidFill>
                <a:effectLst/>
                <a:uLnTx/>
                <a:uFillTx/>
                <a:latin typeface="Roboto"/>
                <a:ea typeface="DengXian"/>
                <a:cs typeface="+mn-cs"/>
              </a:rPr>
              <a:t>Over 40 years’ experience in all aspects of drug design and development. Recognized international expert in pharmaceutics and in the manufacture of medicines. Held senior executive roles in big and medium Pharma. </a:t>
            </a:r>
          </a:p>
          <a:p>
            <a:pPr marL="0" marR="0" lvl="0" indent="0" algn="just" defTabSz="1371414"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A091B"/>
                </a:solidFill>
                <a:effectLst/>
                <a:uLnTx/>
                <a:uFillTx/>
                <a:latin typeface="Roboto"/>
                <a:ea typeface="DengXian"/>
                <a:cs typeface="+mn-cs"/>
              </a:rPr>
              <a:t>Founder and Director of global specialist consultancy firm to pharma &amp; biotech. Authorized Aust Govt. GMP Auditor. Co-inventor of the key technology of novel compounds</a:t>
            </a:r>
            <a:endParaRPr kumimoji="0" lang="en-AU" sz="1600" b="0" i="0" u="none" strike="noStrike" kern="1200" cap="none" spc="0" normalizeH="0" baseline="0" noProof="0" dirty="0">
              <a:ln>
                <a:noFill/>
              </a:ln>
              <a:solidFill>
                <a:srgbClr val="0A091B"/>
              </a:solidFill>
              <a:effectLst/>
              <a:uLnTx/>
              <a:uFillTx/>
              <a:latin typeface="Roboto"/>
              <a:ea typeface="DengXian"/>
              <a:cs typeface="+mn-cs"/>
            </a:endParaRPr>
          </a:p>
        </p:txBody>
      </p:sp>
      <p:sp>
        <p:nvSpPr>
          <p:cNvPr id="15" name="TextBox 14">
            <a:extLst>
              <a:ext uri="{FF2B5EF4-FFF2-40B4-BE49-F238E27FC236}">
                <a16:creationId xmlns:a16="http://schemas.microsoft.com/office/drawing/2014/main" id="{A80FBCD5-B039-4BFC-8B5B-5D4B56B0EABF}"/>
              </a:ext>
            </a:extLst>
          </p:cNvPr>
          <p:cNvSpPr txBox="1"/>
          <p:nvPr/>
        </p:nvSpPr>
        <p:spPr>
          <a:xfrm>
            <a:off x="2230572" y="5066774"/>
            <a:ext cx="7239000" cy="1159292"/>
          </a:xfrm>
          <a:prstGeom prst="rect">
            <a:avLst/>
          </a:prstGeom>
          <a:noFill/>
        </p:spPr>
        <p:txBody>
          <a:bodyPr wrap="square" rtlCol="0">
            <a:spAutoFit/>
          </a:bodyPr>
          <a:lstStyle/>
          <a:p>
            <a:pPr marL="0" marR="0" lvl="0" indent="0" algn="l" defTabSz="1371414" rtl="0" eaLnBrk="1" fontAlgn="auto" latinLnBrk="0" hangingPunct="1">
              <a:lnSpc>
                <a:spcPct val="11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2060"/>
                </a:solidFill>
                <a:effectLst/>
                <a:uLnTx/>
                <a:uFillTx/>
                <a:latin typeface="Roboto"/>
                <a:ea typeface="DengXian"/>
                <a:cs typeface="+mn-cs"/>
              </a:rPr>
              <a:t>Dr K Michael Wayte | Director &amp; Secretariat</a:t>
            </a:r>
          </a:p>
          <a:p>
            <a:pPr marL="0" marR="0" lvl="0" indent="0" algn="l" defTabSz="1371414" rtl="0" eaLnBrk="1" fontAlgn="auto" latinLnBrk="0" hangingPunct="1">
              <a:lnSpc>
                <a:spcPct val="11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A091B"/>
                </a:solidFill>
                <a:effectLst/>
                <a:uLnTx/>
                <a:uFillTx/>
                <a:latin typeface="Roboto"/>
                <a:ea typeface="DengXian"/>
                <a:cs typeface="Arial" pitchFamily="34" charset="0"/>
              </a:rPr>
              <a:t>Founder of company.</a:t>
            </a:r>
          </a:p>
          <a:p>
            <a:pPr marL="0" marR="0" lvl="0" indent="0" algn="l" defTabSz="1371414" rtl="0" eaLnBrk="1" fontAlgn="auto" latinLnBrk="0" hangingPunct="1">
              <a:lnSpc>
                <a:spcPct val="11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A091B"/>
                </a:solidFill>
                <a:effectLst/>
                <a:uLnTx/>
                <a:uFillTx/>
                <a:latin typeface="Roboto"/>
                <a:ea typeface="DengXian"/>
                <a:cs typeface="Arial" pitchFamily="34" charset="0"/>
              </a:rPr>
              <a:t>Cancer survivor.</a:t>
            </a:r>
          </a:p>
          <a:p>
            <a:pPr marL="0" marR="0" lvl="0" indent="0" algn="l" defTabSz="1371414" rtl="0" eaLnBrk="1" fontAlgn="auto" latinLnBrk="0" hangingPunct="1">
              <a:lnSpc>
                <a:spcPct val="11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A091B"/>
                </a:solidFill>
                <a:effectLst/>
                <a:uLnTx/>
                <a:uFillTx/>
                <a:latin typeface="Roboto"/>
                <a:ea typeface="DengXian"/>
                <a:cs typeface="Arial" pitchFamily="34" charset="0"/>
              </a:rPr>
              <a:t>Co-inventor of application patents.</a:t>
            </a:r>
            <a:endParaRPr kumimoji="0" lang="en-AU" sz="1600" b="0" i="0" u="none" strike="noStrike" kern="1200" cap="none" spc="0" normalizeH="0" baseline="0" noProof="0" dirty="0">
              <a:ln>
                <a:noFill/>
              </a:ln>
              <a:solidFill>
                <a:srgbClr val="0A091B"/>
              </a:solidFill>
              <a:effectLst/>
              <a:uLnTx/>
              <a:uFillTx/>
              <a:latin typeface="Roboto"/>
              <a:ea typeface="DengXian"/>
              <a:cs typeface="+mn-cs"/>
            </a:endParaRPr>
          </a:p>
        </p:txBody>
      </p:sp>
      <p:pic>
        <p:nvPicPr>
          <p:cNvPr id="16" name="Picture 15" descr="A person wearing a suit and tie smiling at the camera&#10;&#10;Description automatically generated">
            <a:extLst>
              <a:ext uri="{FF2B5EF4-FFF2-40B4-BE49-F238E27FC236}">
                <a16:creationId xmlns:a16="http://schemas.microsoft.com/office/drawing/2014/main" id="{AD21DA5D-C4D6-48FB-B2E5-A529481FA5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1" y="2513274"/>
            <a:ext cx="1438766" cy="1971822"/>
          </a:xfrm>
          <a:prstGeom prst="rect">
            <a:avLst/>
          </a:prstGeom>
        </p:spPr>
      </p:pic>
      <p:pic>
        <p:nvPicPr>
          <p:cNvPr id="5" name="Picture 4" descr="A person wearing a suit and tie&#10;&#10;Description automatically generated">
            <a:extLst>
              <a:ext uri="{FF2B5EF4-FFF2-40B4-BE49-F238E27FC236}">
                <a16:creationId xmlns:a16="http://schemas.microsoft.com/office/drawing/2014/main" id="{FC776FD2-F810-4851-9739-FBD4D61394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782" y="5041374"/>
            <a:ext cx="1438766" cy="2013298"/>
          </a:xfrm>
          <a:prstGeom prst="rect">
            <a:avLst/>
          </a:prstGeom>
        </p:spPr>
      </p:pic>
      <p:cxnSp>
        <p:nvCxnSpPr>
          <p:cNvPr id="17" name="Straight Connector 16">
            <a:extLst>
              <a:ext uri="{FF2B5EF4-FFF2-40B4-BE49-F238E27FC236}">
                <a16:creationId xmlns:a16="http://schemas.microsoft.com/office/drawing/2014/main" id="{36EC3512-00E5-480D-8A6C-9FD02E664B5C}"/>
              </a:ext>
            </a:extLst>
          </p:cNvPr>
          <p:cNvCxnSpPr/>
          <p:nvPr/>
        </p:nvCxnSpPr>
        <p:spPr>
          <a:xfrm>
            <a:off x="16744951"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Slide Number Placeholder 8">
            <a:extLst>
              <a:ext uri="{FF2B5EF4-FFF2-40B4-BE49-F238E27FC236}">
                <a16:creationId xmlns:a16="http://schemas.microsoft.com/office/drawing/2014/main" id="{568EA69C-227D-464C-B454-9791EC2211ED}"/>
              </a:ext>
            </a:extLst>
          </p:cNvPr>
          <p:cNvSpPr txBox="1">
            <a:spLocks/>
          </p:cNvSpPr>
          <p:nvPr/>
        </p:nvSpPr>
        <p:spPr>
          <a:xfrm>
            <a:off x="16916402" y="9072687"/>
            <a:ext cx="1733549" cy="954107"/>
          </a:xfrm>
          <a:prstGeom prst="rect">
            <a:avLst/>
          </a:prstGeom>
          <a:noFill/>
        </p:spPr>
        <p:txBody>
          <a:bodyPr wrap="square" rtlCol="0">
            <a:spAutoFit/>
          </a:bodyPr>
          <a:lstStyle>
            <a:defPPr>
              <a:defRPr lang="uk-UA"/>
            </a:defPPr>
            <a:lvl1pPr marL="0" algn="l" defTabSz="1371600" rtl="0" eaLnBrk="1" latinLnBrk="0" hangingPunct="1">
              <a:defRPr lang="uk-UA" sz="2800" b="1" kern="1200" smtClean="0">
                <a:solidFill>
                  <a:schemeClr val="accent2"/>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0</a:t>
            </a:r>
            <a:fld id="{37D409AB-2201-4E18-8A34-C31753AD9B06}" type="slidenum">
              <a:rPr kumimoji="0" lang="uk-UA" sz="2800" b="1" i="0" u="none" strike="noStrike" kern="1200" cap="none" spc="0" normalizeH="0" baseline="0" noProof="0">
                <a:ln>
                  <a:noFill/>
                </a:ln>
                <a:solidFill>
                  <a:srgbClr val="C0C0C8"/>
                </a:solidFill>
                <a:effectLst/>
                <a:uLnTx/>
                <a:uFillTx/>
                <a:ea typeface="DengXian"/>
                <a:cs typeface="+mn-cs"/>
              </a:rPr>
              <a:pPr marL="0" marR="0" lvl="0" indent="0" algn="l" defTabSz="1371600" rtl="0" eaLnBrk="1" fontAlgn="auto" latinLnBrk="0" hangingPunct="1">
                <a:lnSpc>
                  <a:spcPct val="100000"/>
                </a:lnSpc>
                <a:spcBef>
                  <a:spcPts val="0"/>
                </a:spcBef>
                <a:spcAft>
                  <a:spcPts val="0"/>
                </a:spcAft>
                <a:buClrTx/>
                <a:buSzTx/>
                <a:buFontTx/>
                <a:buNone/>
                <a:tabLst/>
                <a:defRPr/>
              </a:pPr>
              <a:t>17</a:t>
            </a:fld>
            <a:endParaRPr kumimoji="0" lang="uk-UA" sz="2800" b="1" i="0" u="none" strike="noStrike" kern="1200" cap="none" spc="0" normalizeH="0" baseline="0" noProof="0">
              <a:ln>
                <a:noFill/>
              </a:ln>
              <a:solidFill>
                <a:srgbClr val="C0C0C8"/>
              </a:solidFill>
              <a:effectLst/>
              <a:uLnTx/>
              <a:uFillTx/>
              <a:ea typeface="DengXian"/>
              <a:cs typeface="+mn-cs"/>
            </a:endParaRPr>
          </a:p>
        </p:txBody>
      </p:sp>
      <p:pic>
        <p:nvPicPr>
          <p:cNvPr id="19" name="Picture 18">
            <a:extLst>
              <a:ext uri="{FF2B5EF4-FFF2-40B4-BE49-F238E27FC236}">
                <a16:creationId xmlns:a16="http://schemas.microsoft.com/office/drawing/2014/main" id="{A354F7F8-518F-4970-BEF8-CD549F9D1921}"/>
              </a:ext>
            </a:extLst>
          </p:cNvPr>
          <p:cNvPicPr/>
          <p:nvPr/>
        </p:nvPicPr>
        <p:blipFill>
          <a:blip r:embed="rId5" cstate="print"/>
          <a:stretch>
            <a:fillRect/>
          </a:stretch>
        </p:blipFill>
        <p:spPr>
          <a:xfrm>
            <a:off x="9982200" y="2513274"/>
            <a:ext cx="1469949" cy="2039553"/>
          </a:xfrm>
          <a:prstGeom prst="rect">
            <a:avLst/>
          </a:prstGeom>
          <a:effectLst/>
        </p:spPr>
      </p:pic>
      <p:sp>
        <p:nvSpPr>
          <p:cNvPr id="20" name="TextBox 19">
            <a:extLst>
              <a:ext uri="{FF2B5EF4-FFF2-40B4-BE49-F238E27FC236}">
                <a16:creationId xmlns:a16="http://schemas.microsoft.com/office/drawing/2014/main" id="{31B0E49F-5614-4573-9AC0-C51F7A5C8465}"/>
              </a:ext>
            </a:extLst>
          </p:cNvPr>
          <p:cNvSpPr txBox="1"/>
          <p:nvPr/>
        </p:nvSpPr>
        <p:spPr>
          <a:xfrm>
            <a:off x="11517275" y="2650871"/>
            <a:ext cx="6248014" cy="2035429"/>
          </a:xfrm>
          <a:prstGeom prst="rect">
            <a:avLst/>
          </a:prstGeom>
          <a:noFill/>
        </p:spPr>
        <p:txBody>
          <a:bodyPr wrap="square" rtlCol="0">
            <a:spAutoFit/>
          </a:bodyPr>
          <a:lstStyle/>
          <a:p>
            <a:pPr marL="0" marR="0" lvl="0" indent="0" algn="l" defTabSz="1371414" rtl="0" eaLnBrk="1" fontAlgn="auto" latinLnBrk="0" hangingPunct="1">
              <a:lnSpc>
                <a:spcPct val="11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2060"/>
                </a:solidFill>
                <a:effectLst/>
                <a:uLnTx/>
                <a:uFillTx/>
                <a:latin typeface="Roboto"/>
                <a:ea typeface="DengXian"/>
                <a:cs typeface="+mn-cs"/>
              </a:rPr>
              <a:t>Professor Wen G Jiang | Medicine and China Relations Advisor</a:t>
            </a:r>
          </a:p>
          <a:p>
            <a:pPr marL="0" marR="0" lvl="0" indent="0" algn="l" defTabSz="1371414" rtl="0" eaLnBrk="1" fontAlgn="auto" latinLnBrk="0" hangingPunct="1">
              <a:lnSpc>
                <a:spcPct val="11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A091B"/>
                </a:solidFill>
                <a:effectLst/>
                <a:uLnTx/>
                <a:uFillTx/>
                <a:latin typeface="Roboto"/>
                <a:ea typeface="DengXian"/>
                <a:cs typeface="+mn-cs"/>
              </a:rPr>
              <a:t>Director of Cardiff China Medical Research Collaborative , UK Director of Cardiff University-Peking University Cancer Institute Honorary professorship at Peking University, Capital Medical University and Inner Mongolia Medical University, Consultant of Beijing Lung Cancer Centre. Created Scholarship in UK devoted to UK-China collaboration in medicine</a:t>
            </a:r>
            <a:r>
              <a:rPr kumimoji="0" lang="en-GB" sz="2000" b="0" i="0" u="none" strike="noStrike" kern="1200" cap="none" spc="0" normalizeH="0" baseline="0" noProof="0" dirty="0">
                <a:ln>
                  <a:noFill/>
                </a:ln>
                <a:solidFill>
                  <a:srgbClr val="0A091B"/>
                </a:solidFill>
                <a:effectLst/>
                <a:uLnTx/>
                <a:uFillTx/>
                <a:latin typeface="Roboto"/>
                <a:ea typeface="DengXian"/>
                <a:cs typeface="+mn-cs"/>
              </a:rPr>
              <a:t>.</a:t>
            </a:r>
            <a:endParaRPr kumimoji="0" lang="en-AU" sz="2000" b="0" i="0" u="none" strike="noStrike" kern="1200" cap="none" spc="0" normalizeH="0" baseline="0" noProof="0" dirty="0">
              <a:ln>
                <a:noFill/>
              </a:ln>
              <a:solidFill>
                <a:srgbClr val="0A091B"/>
              </a:solidFill>
              <a:effectLst/>
              <a:uLnTx/>
              <a:uFillTx/>
              <a:latin typeface="Roboto"/>
              <a:ea typeface="DengXian"/>
              <a:cs typeface="+mn-cs"/>
            </a:endParaRPr>
          </a:p>
        </p:txBody>
      </p:sp>
      <p:pic>
        <p:nvPicPr>
          <p:cNvPr id="21" name="Picture 20" descr="A person wearing a suit and tie smiling at the camera&#10;&#10;Description automatically generated">
            <a:extLst>
              <a:ext uri="{FF2B5EF4-FFF2-40B4-BE49-F238E27FC236}">
                <a16:creationId xmlns:a16="http://schemas.microsoft.com/office/drawing/2014/main" id="{04FDD87B-A0FB-4E18-9C10-7D3F34ACAA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2200" y="4954841"/>
            <a:ext cx="1469949" cy="1828127"/>
          </a:xfrm>
          <a:prstGeom prst="rect">
            <a:avLst/>
          </a:prstGeom>
        </p:spPr>
      </p:pic>
      <p:sp>
        <p:nvSpPr>
          <p:cNvPr id="23" name="TextBox 22">
            <a:extLst>
              <a:ext uri="{FF2B5EF4-FFF2-40B4-BE49-F238E27FC236}">
                <a16:creationId xmlns:a16="http://schemas.microsoft.com/office/drawing/2014/main" id="{2A2ADE17-B506-42A9-A48C-CFE8F5525164}"/>
              </a:ext>
            </a:extLst>
          </p:cNvPr>
          <p:cNvSpPr txBox="1"/>
          <p:nvPr/>
        </p:nvSpPr>
        <p:spPr>
          <a:xfrm>
            <a:off x="11517132" y="5066774"/>
            <a:ext cx="5427703" cy="1700978"/>
          </a:xfrm>
          <a:prstGeom prst="rect">
            <a:avLst/>
          </a:prstGeom>
          <a:noFill/>
        </p:spPr>
        <p:txBody>
          <a:bodyPr wrap="square" rtlCol="0">
            <a:spAutoFit/>
          </a:bodyPr>
          <a:lstStyle/>
          <a:p>
            <a:pPr marL="0" marR="0" lvl="0" indent="0" algn="l" defTabSz="1371414" rtl="0" eaLnBrk="1" fontAlgn="auto" latinLnBrk="0" hangingPunct="1">
              <a:lnSpc>
                <a:spcPct val="11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2060"/>
                </a:solidFill>
                <a:effectLst/>
                <a:uLnTx/>
                <a:uFillTx/>
                <a:latin typeface="Roboto"/>
                <a:ea typeface="DengXian"/>
                <a:cs typeface="+mn-cs"/>
              </a:rPr>
              <a:t>Professor Giuseppe Giaccone | Special Scientific Advisor</a:t>
            </a:r>
          </a:p>
          <a:p>
            <a:pPr marL="0" marR="0" lvl="0" indent="0" algn="l" defTabSz="1371414" rtl="0" eaLnBrk="1" fontAlgn="auto" latinLnBrk="0" hangingPunct="1">
              <a:lnSpc>
                <a:spcPct val="110000"/>
              </a:lnSpc>
              <a:spcBef>
                <a:spcPts val="0"/>
              </a:spcBef>
              <a:spcAft>
                <a:spcPts val="0"/>
              </a:spcAft>
              <a:buClrTx/>
              <a:buSzTx/>
              <a:buFontTx/>
              <a:buNone/>
              <a:tabLst/>
              <a:defRPr/>
            </a:pPr>
            <a:r>
              <a:rPr lang="en-AU" sz="1600" dirty="0">
                <a:latin typeface="Roboto" panose="02000000000000000000" pitchFamily="2" charset="0"/>
              </a:rPr>
              <a:t>I</a:t>
            </a:r>
            <a:r>
              <a:rPr lang="en-AU" sz="1600" b="0" i="0" dirty="0">
                <a:effectLst/>
                <a:latin typeface="Roboto" panose="02000000000000000000" pitchFamily="2" charset="0"/>
              </a:rPr>
              <a:t>nternationally recognized expert in the field of</a:t>
            </a:r>
            <a:r>
              <a:rPr lang="en-AU" sz="1600" b="1" i="0" dirty="0">
                <a:effectLst/>
                <a:latin typeface="Roboto" panose="02000000000000000000" pitchFamily="2" charset="0"/>
              </a:rPr>
              <a:t> </a:t>
            </a:r>
            <a:r>
              <a:rPr lang="en-AU" sz="1600" i="0" dirty="0">
                <a:effectLst/>
                <a:latin typeface="Roboto" panose="02000000000000000000" pitchFamily="2" charset="0"/>
              </a:rPr>
              <a:t>lung cancer </a:t>
            </a:r>
            <a:r>
              <a:rPr lang="en-AU" sz="1600" b="0" i="0" dirty="0">
                <a:effectLst/>
                <a:latin typeface="Roboto" panose="02000000000000000000" pitchFamily="2" charset="0"/>
              </a:rPr>
              <a:t>and developmental therapeutics. Chief of Thoracic Oncology and Associate Director for Clinical Research at the Sandra and Edward Meyer Cancer Center, Weill Cornell Medicine and New York-Presbyterian Hospital </a:t>
            </a:r>
            <a:endParaRPr kumimoji="0" lang="en-AU" sz="1600" b="0" i="0" u="none" strike="noStrike" kern="1200" cap="none" spc="0" normalizeH="0" baseline="0" noProof="0" dirty="0">
              <a:ln>
                <a:noFill/>
              </a:ln>
              <a:effectLst/>
              <a:uLnTx/>
              <a:uFillTx/>
              <a:latin typeface="Roboto"/>
              <a:ea typeface="DengXian"/>
              <a:cs typeface="+mn-cs"/>
            </a:endParaRPr>
          </a:p>
        </p:txBody>
      </p:sp>
      <p:pic>
        <p:nvPicPr>
          <p:cNvPr id="24" name="Picture 23" descr="A person wearing a suit and tie smiling at the camera&#10;&#10;Description automatically generated">
            <a:extLst>
              <a:ext uri="{FF2B5EF4-FFF2-40B4-BE49-F238E27FC236}">
                <a16:creationId xmlns:a16="http://schemas.microsoft.com/office/drawing/2014/main" id="{ED0F4B28-5411-45C7-B810-2015E0FA6E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1000" y="7286731"/>
            <a:ext cx="1543305" cy="1700978"/>
          </a:xfrm>
          <a:prstGeom prst="rect">
            <a:avLst/>
          </a:prstGeom>
        </p:spPr>
      </p:pic>
      <p:sp>
        <p:nvSpPr>
          <p:cNvPr id="25" name="TextBox 24">
            <a:extLst>
              <a:ext uri="{FF2B5EF4-FFF2-40B4-BE49-F238E27FC236}">
                <a16:creationId xmlns:a16="http://schemas.microsoft.com/office/drawing/2014/main" id="{F20F690E-E276-4ECA-9496-82F8893E495E}"/>
              </a:ext>
            </a:extLst>
          </p:cNvPr>
          <p:cNvSpPr txBox="1"/>
          <p:nvPr/>
        </p:nvSpPr>
        <p:spPr>
          <a:xfrm>
            <a:off x="6172200" y="7323429"/>
            <a:ext cx="5661064" cy="1430135"/>
          </a:xfrm>
          <a:prstGeom prst="rect">
            <a:avLst/>
          </a:prstGeom>
          <a:noFill/>
        </p:spPr>
        <p:txBody>
          <a:bodyPr wrap="square" rtlCol="0">
            <a:spAutoFit/>
          </a:bodyPr>
          <a:lstStyle/>
          <a:p>
            <a:pPr marL="0" marR="0" lvl="0" indent="0" algn="l" defTabSz="1371414" rtl="0" eaLnBrk="1" fontAlgn="auto" latinLnBrk="0" hangingPunct="1">
              <a:lnSpc>
                <a:spcPct val="11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2060"/>
                </a:solidFill>
                <a:effectLst/>
                <a:uLnTx/>
                <a:uFillTx/>
                <a:latin typeface="Roboto"/>
                <a:ea typeface="DengXian"/>
                <a:cs typeface="+mn-cs"/>
              </a:rPr>
              <a:t>Dr Fernando Felquer | R&amp;D Strategy &amp; Project Management</a:t>
            </a:r>
          </a:p>
          <a:p>
            <a:pPr marL="0" marR="0" lvl="0" indent="0" algn="l" defTabSz="1371414"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A091B"/>
                </a:solidFill>
                <a:effectLst/>
                <a:uLnTx/>
                <a:uFillTx/>
                <a:latin typeface="Roboto"/>
                <a:ea typeface="DengXian"/>
                <a:cs typeface="+mn-cs"/>
              </a:rPr>
              <a:t>Over 17 years of experience in drug development and biotech. Former VP, Business Development of international CRO vivoPharm. Founder and Director of the advisory firm Innovate Industry Services.</a:t>
            </a:r>
            <a:endParaRPr kumimoji="0" lang="en-AU" sz="1600" b="0" i="0" u="none" strike="noStrike" kern="1200" cap="none" spc="0" normalizeH="0" baseline="0" noProof="0" dirty="0">
              <a:ln>
                <a:noFill/>
              </a:ln>
              <a:solidFill>
                <a:srgbClr val="0A091B"/>
              </a:solidFill>
              <a:effectLst/>
              <a:uLnTx/>
              <a:uFillTx/>
              <a:latin typeface="Roboto"/>
              <a:ea typeface="DengXian"/>
              <a:cs typeface="+mn-cs"/>
            </a:endParaRPr>
          </a:p>
        </p:txBody>
      </p:sp>
      <p:sp>
        <p:nvSpPr>
          <p:cNvPr id="3" name="TextBox 2">
            <a:extLst>
              <a:ext uri="{FF2B5EF4-FFF2-40B4-BE49-F238E27FC236}">
                <a16:creationId xmlns:a16="http://schemas.microsoft.com/office/drawing/2014/main" id="{F40A72CD-4B76-48DD-937F-68B14FEBE1F7}"/>
              </a:ext>
            </a:extLst>
          </p:cNvPr>
          <p:cNvSpPr txBox="1"/>
          <p:nvPr/>
        </p:nvSpPr>
        <p:spPr>
          <a:xfrm>
            <a:off x="6716532" y="8950753"/>
            <a:ext cx="9601199" cy="830997"/>
          </a:xfrm>
          <a:prstGeom prst="rect">
            <a:avLst/>
          </a:prstGeom>
          <a:noFill/>
        </p:spPr>
        <p:txBody>
          <a:bodyPr wrap="square" rtlCol="0">
            <a:spAutoFit/>
          </a:bodyPr>
          <a:lstStyle/>
          <a:p>
            <a:r>
              <a:rPr lang="en-AU" sz="1600" dirty="0">
                <a:solidFill>
                  <a:srgbClr val="000000"/>
                </a:solidFill>
              </a:rPr>
              <a:t>* Founding Chairman Prof Gordon McVie, pre-eminent and globally recognised cancer researcher sadly passed away in January 2021. Dr Marshall has assumed the Chair’s role </a:t>
            </a:r>
            <a:r>
              <a:rPr lang="en-AU" sz="1600">
                <a:solidFill>
                  <a:srgbClr val="000000"/>
                </a:solidFill>
              </a:rPr>
              <a:t>until Stage </a:t>
            </a:r>
            <a:r>
              <a:rPr lang="en-AU" sz="1600" dirty="0">
                <a:solidFill>
                  <a:srgbClr val="000000"/>
                </a:solidFill>
              </a:rPr>
              <a:t>I capital raise has been completed </a:t>
            </a:r>
            <a:r>
              <a:rPr lang="en-AU" sz="1600">
                <a:solidFill>
                  <a:srgbClr val="000000"/>
                </a:solidFill>
              </a:rPr>
              <a:t>and a new </a:t>
            </a:r>
            <a:r>
              <a:rPr lang="en-AU" sz="1600" dirty="0">
                <a:solidFill>
                  <a:srgbClr val="000000"/>
                </a:solidFill>
              </a:rPr>
              <a:t>independent chair can be appointed.</a:t>
            </a:r>
          </a:p>
        </p:txBody>
      </p:sp>
    </p:spTree>
    <p:extLst>
      <p:ext uri="{BB962C8B-B14F-4D97-AF65-F5344CB8AC3E}">
        <p14:creationId xmlns:p14="http://schemas.microsoft.com/office/powerpoint/2010/main" val="629252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1" y="571413"/>
            <a:ext cx="13059047" cy="715581"/>
          </a:xfrm>
        </p:spPr>
        <p:txBody>
          <a:bodyPr/>
          <a:lstStyle/>
          <a:p>
            <a:r>
              <a:rPr lang="en-US">
                <a:solidFill>
                  <a:schemeClr val="accent1"/>
                </a:solidFill>
              </a:rPr>
              <a:t>Partners &amp; Collaborators</a:t>
            </a:r>
            <a:endParaRPr lang="uk-UA" sz="6000" b="0">
              <a:highlight>
                <a:srgbClr val="FFFF00"/>
              </a:highlight>
            </a:endParaRPr>
          </a:p>
        </p:txBody>
      </p:sp>
      <p:cxnSp>
        <p:nvCxnSpPr>
          <p:cNvPr id="16" name="Straight Connector 15">
            <a:extLst>
              <a:ext uri="{FF2B5EF4-FFF2-40B4-BE49-F238E27FC236}">
                <a16:creationId xmlns:a16="http://schemas.microsoft.com/office/drawing/2014/main" id="{C34B9FBB-65EB-4C20-BB3F-E9CB3D52F01B}"/>
              </a:ext>
            </a:extLst>
          </p:cNvPr>
          <p:cNvCxnSpPr/>
          <p:nvPr/>
        </p:nvCxnSpPr>
        <p:spPr>
          <a:xfrm>
            <a:off x="16744951"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Slide Number Placeholder 8">
            <a:extLst>
              <a:ext uri="{FF2B5EF4-FFF2-40B4-BE49-F238E27FC236}">
                <a16:creationId xmlns:a16="http://schemas.microsoft.com/office/drawing/2014/main" id="{3AD6D833-00D1-410B-9A6F-33E6E66486CD}"/>
              </a:ext>
            </a:extLst>
          </p:cNvPr>
          <p:cNvSpPr txBox="1">
            <a:spLocks/>
          </p:cNvSpPr>
          <p:nvPr/>
        </p:nvSpPr>
        <p:spPr>
          <a:xfrm>
            <a:off x="16916402" y="9072687"/>
            <a:ext cx="1733549" cy="954107"/>
          </a:xfrm>
          <a:prstGeom prst="rect">
            <a:avLst/>
          </a:prstGeom>
          <a:noFill/>
        </p:spPr>
        <p:txBody>
          <a:bodyPr wrap="square" rtlCol="0">
            <a:spAutoFit/>
          </a:bodyPr>
          <a:lstStyle>
            <a:defPPr>
              <a:defRPr lang="uk-UA"/>
            </a:defPPr>
            <a:lvl1pPr marL="0" algn="l" defTabSz="1371600" rtl="0" eaLnBrk="1" latinLnBrk="0" hangingPunct="1">
              <a:defRPr lang="uk-UA" sz="2800" b="1" kern="1200" smtClean="0">
                <a:solidFill>
                  <a:schemeClr val="accent2"/>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583"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page</a:t>
            </a:r>
          </a:p>
          <a:p>
            <a:pPr marL="0" marR="0" lvl="0" indent="0" algn="l" defTabSz="1371583"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0</a:t>
            </a:r>
            <a:fld id="{37D409AB-2201-4E18-8A34-C31753AD9B06}" type="slidenum">
              <a:rPr kumimoji="0" lang="uk-UA" sz="2800" b="1" i="0" u="none" strike="noStrike" kern="1200" cap="none" spc="0" normalizeH="0" baseline="0" noProof="0">
                <a:ln>
                  <a:noFill/>
                </a:ln>
                <a:solidFill>
                  <a:srgbClr val="C0C0C8"/>
                </a:solidFill>
                <a:effectLst/>
                <a:uLnTx/>
                <a:uFillTx/>
                <a:ea typeface="DengXian"/>
                <a:cs typeface="+mn-cs"/>
              </a:rPr>
              <a:pPr marL="0" marR="0" lvl="0" indent="0" algn="l" defTabSz="1371583" rtl="0" eaLnBrk="1" fontAlgn="auto" latinLnBrk="0" hangingPunct="1">
                <a:lnSpc>
                  <a:spcPct val="100000"/>
                </a:lnSpc>
                <a:spcBef>
                  <a:spcPts val="0"/>
                </a:spcBef>
                <a:spcAft>
                  <a:spcPts val="0"/>
                </a:spcAft>
                <a:buClrTx/>
                <a:buSzTx/>
                <a:buFontTx/>
                <a:buNone/>
                <a:tabLst/>
                <a:defRPr/>
              </a:pPr>
              <a:t>18</a:t>
            </a:fld>
            <a:endParaRPr kumimoji="0" lang="uk-UA" sz="2800" b="1" i="0" u="none" strike="noStrike" kern="1200" cap="none" spc="0" normalizeH="0" baseline="0" noProof="0">
              <a:ln>
                <a:noFill/>
              </a:ln>
              <a:solidFill>
                <a:srgbClr val="C0C0C8"/>
              </a:solidFill>
              <a:effectLst/>
              <a:uLnTx/>
              <a:uFillTx/>
              <a:ea typeface="DengXian"/>
              <a:cs typeface="+mn-cs"/>
            </a:endParaRPr>
          </a:p>
        </p:txBody>
      </p:sp>
      <p:graphicFrame>
        <p:nvGraphicFramePr>
          <p:cNvPr id="22" name="Table 21">
            <a:extLst>
              <a:ext uri="{FF2B5EF4-FFF2-40B4-BE49-F238E27FC236}">
                <a16:creationId xmlns:a16="http://schemas.microsoft.com/office/drawing/2014/main" id="{3C52E4F5-9F05-47DA-A1DA-75873D572611}"/>
              </a:ext>
            </a:extLst>
          </p:cNvPr>
          <p:cNvGraphicFramePr>
            <a:graphicFrameLocks noGrp="1"/>
          </p:cNvGraphicFramePr>
          <p:nvPr>
            <p:extLst>
              <p:ext uri="{D42A27DB-BD31-4B8C-83A1-F6EECF244321}">
                <p14:modId xmlns:p14="http://schemas.microsoft.com/office/powerpoint/2010/main" val="4033853255"/>
              </p:ext>
            </p:extLst>
          </p:nvPr>
        </p:nvGraphicFramePr>
        <p:xfrm>
          <a:off x="914400" y="1257300"/>
          <a:ext cx="16535396" cy="7824345"/>
        </p:xfrm>
        <a:graphic>
          <a:graphicData uri="http://schemas.openxmlformats.org/drawingml/2006/table">
            <a:tbl>
              <a:tblPr firstRow="1" bandRow="1">
                <a:tableStyleId>{7DF18680-E054-41AD-8BC1-D1AEF772440D}</a:tableStyleId>
              </a:tblPr>
              <a:tblGrid>
                <a:gridCol w="6492425">
                  <a:extLst>
                    <a:ext uri="{9D8B030D-6E8A-4147-A177-3AD203B41FA5}">
                      <a16:colId xmlns:a16="http://schemas.microsoft.com/office/drawing/2014/main" val="20000"/>
                    </a:ext>
                  </a:extLst>
                </a:gridCol>
                <a:gridCol w="3651990">
                  <a:extLst>
                    <a:ext uri="{9D8B030D-6E8A-4147-A177-3AD203B41FA5}">
                      <a16:colId xmlns:a16="http://schemas.microsoft.com/office/drawing/2014/main" val="20001"/>
                    </a:ext>
                  </a:extLst>
                </a:gridCol>
                <a:gridCol w="6390981">
                  <a:extLst>
                    <a:ext uri="{9D8B030D-6E8A-4147-A177-3AD203B41FA5}">
                      <a16:colId xmlns:a16="http://schemas.microsoft.com/office/drawing/2014/main" val="13342604"/>
                    </a:ext>
                  </a:extLst>
                </a:gridCol>
              </a:tblGrid>
              <a:tr h="418029">
                <a:tc>
                  <a:txBody>
                    <a:bodyPr/>
                    <a:lstStyle/>
                    <a:p>
                      <a:pPr algn="l"/>
                      <a:r>
                        <a:rPr lang="en-AU" sz="2000">
                          <a:solidFill>
                            <a:srgbClr val="002060"/>
                          </a:solidFill>
                        </a:rPr>
                        <a:t>Entity Name</a:t>
                      </a:r>
                    </a:p>
                  </a:txBody>
                  <a:tcPr marL="137160" marR="80513" marT="40257" marB="40257">
                    <a:lnB w="38100" cap="flat" cmpd="sng" algn="ctr">
                      <a:solidFill>
                        <a:srgbClr val="00B0F0"/>
                      </a:solidFill>
                      <a:prstDash val="solid"/>
                      <a:round/>
                      <a:headEnd type="none" w="med" len="med"/>
                      <a:tailEnd type="none" w="med" len="med"/>
                    </a:lnB>
                    <a:noFill/>
                  </a:tcPr>
                </a:tc>
                <a:tc>
                  <a:txBody>
                    <a:bodyPr/>
                    <a:lstStyle/>
                    <a:p>
                      <a:pPr algn="ctr"/>
                      <a:r>
                        <a:rPr lang="en-AU" sz="2000">
                          <a:solidFill>
                            <a:srgbClr val="002060"/>
                          </a:solidFill>
                        </a:rPr>
                        <a:t>Location</a:t>
                      </a:r>
                    </a:p>
                  </a:txBody>
                  <a:tcPr marL="80513" marR="80513" marT="40257" marB="40257">
                    <a:lnB w="38100" cap="flat" cmpd="sng" algn="ctr">
                      <a:solidFill>
                        <a:srgbClr val="00B0F0"/>
                      </a:solidFill>
                      <a:prstDash val="solid"/>
                      <a:round/>
                      <a:headEnd type="none" w="med" len="med"/>
                      <a:tailEnd type="none" w="med" len="med"/>
                    </a:lnB>
                    <a:no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AU" sz="2000">
                          <a:solidFill>
                            <a:srgbClr val="002060"/>
                          </a:solidFill>
                        </a:rPr>
                        <a:t>Website</a:t>
                      </a:r>
                    </a:p>
                  </a:txBody>
                  <a:tcPr marL="80513" marR="80513" marT="40257" marB="40257">
                    <a:lnB w="381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29710">
                <a:tc>
                  <a:txBody>
                    <a:bodyPr/>
                    <a:lstStyle/>
                    <a:p>
                      <a:r>
                        <a:rPr lang="en-AU" sz="1800" b="0">
                          <a:solidFill>
                            <a:schemeClr val="tx1"/>
                          </a:solidFill>
                        </a:rPr>
                        <a:t>Charnwood Molecular</a:t>
                      </a:r>
                    </a:p>
                  </a:txBody>
                  <a:tcPr marL="137160" marR="80513" marT="54863" marB="54863" anchor="ctr">
                    <a:lnT w="38100" cap="flat" cmpd="sng" algn="ctr">
                      <a:solidFill>
                        <a:srgbClr val="00B0F0"/>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rPr>
                        <a:t>Loughborough, UK</a:t>
                      </a:r>
                    </a:p>
                  </a:txBody>
                  <a:tcPr marL="80513" marR="80513" marT="54863" marB="54863" anchor="ctr">
                    <a:lnT w="38100" cap="flat" cmpd="sng" algn="ctr">
                      <a:solidFill>
                        <a:srgbClr val="00B0F0"/>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lvl="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hlinkClick r:id="rId3"/>
                        </a:rPr>
                        <a:t>https://charnwood-molecular.com/</a:t>
                      </a:r>
                      <a:r>
                        <a:rPr lang="en-AU" sz="1800" b="0">
                          <a:solidFill>
                            <a:schemeClr val="tx1"/>
                          </a:solidFill>
                        </a:rPr>
                        <a:t>   </a:t>
                      </a:r>
                    </a:p>
                  </a:txBody>
                  <a:tcPr marL="80513" marR="80513" marT="54863" marB="54863" anchor="ctr">
                    <a:lnT w="38100" cap="flat" cmpd="sng" algn="ctr">
                      <a:solidFill>
                        <a:srgbClr val="00B0F0"/>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1"/>
                  </a:ext>
                </a:extLst>
              </a:tr>
              <a:tr h="529710">
                <a:tc>
                  <a:txBody>
                    <a:bodyPr/>
                    <a:lstStyle/>
                    <a:p>
                      <a:r>
                        <a:rPr lang="en-AU" sz="1800" b="0">
                          <a:solidFill>
                            <a:schemeClr val="tx1"/>
                          </a:solidFill>
                        </a:rPr>
                        <a:t>Diamantina Institute, University of Queensland</a:t>
                      </a:r>
                    </a:p>
                  </a:txBody>
                  <a:tcPr marL="137160"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rPr>
                        <a:t>Brisbane, QLD, Australia</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lvl="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hlinkClick r:id="rId4"/>
                        </a:rPr>
                        <a:t>https://di.uq.edu.au/</a:t>
                      </a:r>
                      <a:r>
                        <a:rPr lang="en-AU" sz="1800" b="0">
                          <a:solidFill>
                            <a:schemeClr val="tx1"/>
                          </a:solidFill>
                        </a:rPr>
                        <a:t>   </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4258444"/>
                  </a:ext>
                </a:extLst>
              </a:tr>
              <a:tr h="529710">
                <a:tc>
                  <a:txBody>
                    <a:bodyPr/>
                    <a:lstStyle/>
                    <a:p>
                      <a:r>
                        <a:rPr lang="en-AU" sz="1800" b="0">
                          <a:solidFill>
                            <a:schemeClr val="tx1"/>
                          </a:solidFill>
                        </a:rPr>
                        <a:t>GlycoSyn</a:t>
                      </a:r>
                    </a:p>
                  </a:txBody>
                  <a:tcPr marL="137160"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rPr>
                        <a:t>Lower Hutt, New Zealand</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lvl="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kern="1200">
                          <a:solidFill>
                            <a:schemeClr val="tx1"/>
                          </a:solidFill>
                          <a:latin typeface="+mn-lt"/>
                          <a:ea typeface="+mn-ea"/>
                          <a:cs typeface="+mn-cs"/>
                          <a:hlinkClick r:id="rId5"/>
                        </a:rPr>
                        <a:t>https://www.glycosyn.com/</a:t>
                      </a:r>
                      <a:r>
                        <a:rPr lang="en-AU" sz="1800" b="0" kern="1200">
                          <a:solidFill>
                            <a:schemeClr val="tx1"/>
                          </a:solidFill>
                          <a:latin typeface="+mn-lt"/>
                          <a:ea typeface="+mn-ea"/>
                          <a:cs typeface="+mn-cs"/>
                        </a:rPr>
                        <a:t> </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30398678"/>
                  </a:ext>
                </a:extLst>
              </a:tr>
              <a:tr h="70628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AU" sz="1800" b="0">
                          <a:solidFill>
                            <a:schemeClr val="tx1"/>
                          </a:solidFill>
                        </a:rPr>
                        <a:t>Keystone Nano</a:t>
                      </a:r>
                    </a:p>
                  </a:txBody>
                  <a:tcPr marL="137160"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rPr>
                        <a:t>Hershey, Pennsylvania, USA</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hlinkClick r:id="rId6"/>
                        </a:rPr>
                        <a:t>https://www.keystonenano.com/</a:t>
                      </a:r>
                      <a:r>
                        <a:rPr lang="en-AU" sz="1800" b="0">
                          <a:solidFill>
                            <a:schemeClr val="tx1"/>
                          </a:solidFill>
                        </a:rPr>
                        <a:t> </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198526"/>
                  </a:ext>
                </a:extLst>
              </a:tr>
              <a:tr h="529710">
                <a:tc>
                  <a:txBody>
                    <a:bodyPr/>
                    <a:lstStyle/>
                    <a:p>
                      <a:r>
                        <a:rPr lang="en-AU" sz="1800" b="0">
                          <a:solidFill>
                            <a:schemeClr val="tx1"/>
                          </a:solidFill>
                        </a:rPr>
                        <a:t>Microbial Screening Technologies</a:t>
                      </a:r>
                    </a:p>
                  </a:txBody>
                  <a:tcPr marL="137160"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rPr>
                        <a:t>Smithfield, NSW, Australia</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hlinkClick r:id="rId7"/>
                        </a:rPr>
                        <a:t>https://www.microbialscreening.com/</a:t>
                      </a:r>
                      <a:r>
                        <a:rPr lang="en-AU" sz="1800" b="0">
                          <a:solidFill>
                            <a:schemeClr val="tx1"/>
                          </a:solidFill>
                        </a:rPr>
                        <a:t> </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84397284"/>
                  </a:ext>
                </a:extLst>
              </a:tr>
              <a:tr h="529710">
                <a:tc>
                  <a:txBody>
                    <a:bodyPr/>
                    <a:lstStyle/>
                    <a:p>
                      <a:r>
                        <a:rPr lang="en-AU" sz="1800" b="0">
                          <a:solidFill>
                            <a:schemeClr val="tx1"/>
                          </a:solidFill>
                        </a:rPr>
                        <a:t>Peter MacCallum Cancer Institute </a:t>
                      </a:r>
                    </a:p>
                  </a:txBody>
                  <a:tcPr marL="137160"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rPr>
                        <a:t>Melbourne, VIC, Australia</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hlinkClick r:id="rId8"/>
                        </a:rPr>
                        <a:t>https://www.petermac.org/</a:t>
                      </a:r>
                      <a:r>
                        <a:rPr lang="en-AU" sz="1800" b="0">
                          <a:solidFill>
                            <a:schemeClr val="tx1"/>
                          </a:solidFill>
                        </a:rPr>
                        <a:t> </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12146996"/>
                  </a:ext>
                </a:extLst>
              </a:tr>
              <a:tr h="529710">
                <a:tc>
                  <a:txBody>
                    <a:bodyPr/>
                    <a:lstStyle/>
                    <a:p>
                      <a:r>
                        <a:rPr lang="en-US" sz="1800" b="0">
                          <a:solidFill>
                            <a:schemeClr val="tx1"/>
                          </a:solidFill>
                        </a:rPr>
                        <a:t>QIMR Berghofer Medical Research Institute</a:t>
                      </a:r>
                      <a:endParaRPr lang="en-AU" sz="1800" b="0">
                        <a:solidFill>
                          <a:schemeClr val="tx1"/>
                        </a:solidFill>
                      </a:endParaRPr>
                    </a:p>
                  </a:txBody>
                  <a:tcPr marL="137160"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rPr>
                        <a:t>Brisbane, QLD, Australia</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dirty="0">
                          <a:solidFill>
                            <a:schemeClr val="tx1"/>
                          </a:solidFill>
                          <a:hlinkClick r:id="rId9"/>
                        </a:rPr>
                        <a:t>https://www.qimrberghofer.edu.au/</a:t>
                      </a:r>
                      <a:r>
                        <a:rPr lang="en-AU" sz="1800" b="0" dirty="0">
                          <a:solidFill>
                            <a:schemeClr val="tx1"/>
                          </a:solidFill>
                        </a:rPr>
                        <a:t>  </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05063469"/>
                  </a:ext>
                </a:extLst>
              </a:tr>
              <a:tr h="706280">
                <a:tc>
                  <a:txBody>
                    <a:bodyPr/>
                    <a:lstStyle/>
                    <a:p>
                      <a:r>
                        <a:rPr lang="en-AU" sz="1800" b="0" dirty="0">
                          <a:solidFill>
                            <a:schemeClr val="tx1"/>
                          </a:solidFill>
                        </a:rPr>
                        <a:t>Quotient Bioresearch</a:t>
                      </a:r>
                    </a:p>
                  </a:txBody>
                  <a:tcPr marL="137160"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rPr>
                        <a:t>Cardiff, UK</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hlinkClick r:id="rId10"/>
                        </a:rPr>
                        <a:t>https://www.contractpharma.com/csd/profile/quotient-bioresearch-ltd-</a:t>
                      </a:r>
                      <a:r>
                        <a:rPr lang="en-AU" sz="1800" b="0">
                          <a:solidFill>
                            <a:schemeClr val="tx1"/>
                          </a:solidFill>
                        </a:rPr>
                        <a:t> </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53227898"/>
                  </a:ext>
                </a:extLst>
              </a:tr>
              <a:tr h="649407">
                <a:tc>
                  <a:txBody>
                    <a:bodyPr/>
                    <a:lstStyle/>
                    <a:p>
                      <a:r>
                        <a:rPr lang="en-US" sz="1800" b="0">
                          <a:solidFill>
                            <a:schemeClr val="tx1"/>
                          </a:solidFill>
                        </a:rPr>
                        <a:t>Southern Cross University, Centre for Photochemistry &amp; Pharmacology</a:t>
                      </a:r>
                      <a:endParaRPr lang="en-AU" sz="1800" b="0">
                        <a:solidFill>
                          <a:schemeClr val="tx1"/>
                        </a:solidFill>
                      </a:endParaRPr>
                    </a:p>
                  </a:txBody>
                  <a:tcPr marL="137160"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lvl="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rPr>
                        <a:t>Lismore, NSW, Australia</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hlinkClick r:id="rId11"/>
                        </a:rPr>
                        <a:t>https://www.scu.edu.au/southern-cross-plant-science/</a:t>
                      </a:r>
                      <a:r>
                        <a:rPr lang="en-AU" sz="1800" b="0">
                          <a:solidFill>
                            <a:schemeClr val="tx1"/>
                          </a:solidFill>
                        </a:rPr>
                        <a:t> </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5788449"/>
                  </a:ext>
                </a:extLst>
              </a:tr>
              <a:tr h="529710">
                <a:tc>
                  <a:txBody>
                    <a:bodyPr/>
                    <a:lstStyle/>
                    <a:p>
                      <a:r>
                        <a:rPr lang="en-AU" sz="1800" b="0">
                          <a:solidFill>
                            <a:schemeClr val="tx1"/>
                          </a:solidFill>
                        </a:rPr>
                        <a:t>TetraQ</a:t>
                      </a:r>
                    </a:p>
                  </a:txBody>
                  <a:tcPr marL="137160"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lvl="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rPr>
                        <a:t>Brisbane, QLD, Australia</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hlinkClick r:id="rId12"/>
                        </a:rPr>
                        <a:t>https://www.tetraq.com.au/</a:t>
                      </a:r>
                      <a:r>
                        <a:rPr lang="en-AU" sz="1800" b="0">
                          <a:solidFill>
                            <a:schemeClr val="tx1"/>
                          </a:solidFill>
                        </a:rPr>
                        <a:t> </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1122193"/>
                  </a:ext>
                </a:extLst>
              </a:tr>
              <a:tr h="706280">
                <a:tc>
                  <a:txBody>
                    <a:bodyPr/>
                    <a:lstStyle/>
                    <a:p>
                      <a:r>
                        <a:rPr lang="en-US" sz="1800" b="0">
                          <a:solidFill>
                            <a:schemeClr val="tx1"/>
                          </a:solidFill>
                        </a:rPr>
                        <a:t>Translational Research Institute, University of Queensland</a:t>
                      </a:r>
                    </a:p>
                  </a:txBody>
                  <a:tcPr marL="137160"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rPr>
                        <a:t>Brisbane, QLD, Australia</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a:solidFill>
                            <a:schemeClr val="tx1"/>
                          </a:solidFill>
                          <a:hlinkClick r:id="rId13"/>
                        </a:rPr>
                        <a:t>https://www.tri.edu.au/translational-research-institute-australia</a:t>
                      </a:r>
                      <a:r>
                        <a:rPr lang="en-AU" sz="1800" b="0">
                          <a:solidFill>
                            <a:schemeClr val="tx1"/>
                          </a:solidFill>
                        </a:rPr>
                        <a:t> </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6029065"/>
                  </a:ext>
                </a:extLst>
              </a:tr>
              <a:tr h="921140">
                <a:tc>
                  <a:txBody>
                    <a:bodyPr/>
                    <a:lstStyle/>
                    <a:p>
                      <a:r>
                        <a:rPr lang="en-AU" sz="1800" b="0">
                          <a:solidFill>
                            <a:schemeClr val="tx1"/>
                          </a:solidFill>
                        </a:rPr>
                        <a:t>vivoPharm</a:t>
                      </a:r>
                    </a:p>
                  </a:txBody>
                  <a:tcPr marL="137160"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bg2">
                          <a:lumMod val="65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US" sz="1800" b="0">
                          <a:solidFill>
                            <a:schemeClr val="tx1"/>
                          </a:solidFill>
                        </a:rPr>
                        <a:t>(Formerly Adelaide SA), Hershey, Pennsylvania, USA</a:t>
                      </a:r>
                      <a:endParaRPr lang="en-AU" sz="1800" b="0">
                        <a:solidFill>
                          <a:schemeClr val="tx1"/>
                        </a:solidFill>
                      </a:endParaRP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bg2">
                          <a:lumMod val="65000"/>
                        </a:schemeClr>
                      </a:solidFill>
                      <a:prstDash val="solid"/>
                      <a:round/>
                      <a:headEnd type="none" w="med" len="med"/>
                      <a:tailEnd type="none" w="med" len="med"/>
                    </a:lnB>
                    <a:no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1800" b="0" dirty="0">
                          <a:solidFill>
                            <a:schemeClr val="tx1"/>
                          </a:solidFill>
                          <a:hlinkClick r:id="rId14"/>
                        </a:rPr>
                        <a:t>http://vivopharm.com.au/</a:t>
                      </a:r>
                      <a:r>
                        <a:rPr lang="en-AU" sz="1800" b="0" dirty="0">
                          <a:solidFill>
                            <a:schemeClr val="tx1"/>
                          </a:solidFill>
                        </a:rPr>
                        <a:t> </a:t>
                      </a:r>
                    </a:p>
                  </a:txBody>
                  <a:tcPr marL="80513" marR="80513" marT="54863" marB="54863" anchor="ctr">
                    <a:lnT w="9525" cap="flat" cmpd="sng" algn="ctr">
                      <a:solidFill>
                        <a:schemeClr val="accent2">
                          <a:lumMod val="40000"/>
                          <a:lumOff val="60000"/>
                        </a:schemeClr>
                      </a:solidFill>
                      <a:prstDash val="solid"/>
                      <a:round/>
                      <a:headEnd type="none" w="med" len="med"/>
                      <a:tailEnd type="none" w="med" len="med"/>
                    </a:lnT>
                    <a:lnB w="9525" cap="flat" cmpd="sng" algn="ctr">
                      <a:solidFill>
                        <a:schemeClr val="bg2">
                          <a:lumMod val="65000"/>
                        </a:schemeClr>
                      </a:solidFill>
                      <a:prstDash val="solid"/>
                      <a:round/>
                      <a:headEnd type="none" w="med" len="med"/>
                      <a:tailEnd type="none" w="med" len="med"/>
                    </a:lnB>
                    <a:noFill/>
                  </a:tcPr>
                </a:tc>
                <a:extLst>
                  <a:ext uri="{0D108BD9-81ED-4DB2-BD59-A6C34878D82A}">
                    <a16:rowId xmlns:a16="http://schemas.microsoft.com/office/drawing/2014/main" val="2498091233"/>
                  </a:ext>
                </a:extLst>
              </a:tr>
            </a:tbl>
          </a:graphicData>
        </a:graphic>
      </p:graphicFrame>
      <p:sp>
        <p:nvSpPr>
          <p:cNvPr id="6" name="TextBox 5">
            <a:extLst>
              <a:ext uri="{FF2B5EF4-FFF2-40B4-BE49-F238E27FC236}">
                <a16:creationId xmlns:a16="http://schemas.microsoft.com/office/drawing/2014/main" id="{897C5BC1-ED10-44C5-BD59-A349B9C48AE3}"/>
              </a:ext>
            </a:extLst>
          </p:cNvPr>
          <p:cNvSpPr txBox="1"/>
          <p:nvPr/>
        </p:nvSpPr>
        <p:spPr>
          <a:xfrm>
            <a:off x="4114800" y="9201151"/>
            <a:ext cx="10629900" cy="742949"/>
          </a:xfrm>
          <a:prstGeom prst="rect">
            <a:avLst/>
          </a:prstGeom>
          <a:noFill/>
        </p:spPr>
        <p:txBody>
          <a:bodyPr vert="horz" lIns="91440" tIns="45720" rIns="91440" bIns="45720" rtlCol="0" anchor="ctr" anchorCtr="0">
            <a:noAutofit/>
          </a:bodyPr>
          <a:lstStyle/>
          <a:p>
            <a:pPr marL="0" marR="0" lvl="0" indent="0" algn="ctr" defTabSz="914390" rtl="0" eaLnBrk="1" fontAlgn="auto" latinLnBrk="0" hangingPunct="1">
              <a:lnSpc>
                <a:spcPct val="90000"/>
              </a:lnSpc>
              <a:spcBef>
                <a:spcPts val="0"/>
              </a:spcBef>
              <a:spcAft>
                <a:spcPts val="600"/>
              </a:spcAft>
              <a:buClrTx/>
              <a:buSzTx/>
              <a:buFontTx/>
              <a:buNone/>
              <a:tabLst/>
              <a:defRPr/>
            </a:pPr>
            <a:r>
              <a:rPr lang="en-US" sz="2400" b="1" i="0" u="none" strike="noStrike" baseline="0" dirty="0">
                <a:solidFill>
                  <a:srgbClr val="001E5F"/>
                </a:solidFill>
                <a:latin typeface="Arial" panose="020B0604020202020204" pitchFamily="34" charset="0"/>
              </a:rPr>
              <a:t>Strong links with key opinion leaders, world-leading Australian academic research institutions and international service providers</a:t>
            </a:r>
            <a:endParaRPr kumimoji="0" lang="en-US" sz="2400" b="1" i="1" u="none" strike="noStrike" kern="1200" cap="none" spc="0" normalizeH="0" baseline="0" noProof="0" dirty="0">
              <a:ln>
                <a:noFill/>
              </a:ln>
              <a:solidFill>
                <a:srgbClr val="001E5F"/>
              </a:solidFill>
              <a:effectLst/>
              <a:uLnTx/>
              <a:uFillTx/>
              <a:latin typeface="Roboto"/>
              <a:ea typeface="DengXian"/>
              <a:cs typeface="+mn-cs"/>
            </a:endParaRPr>
          </a:p>
        </p:txBody>
      </p:sp>
    </p:spTree>
    <p:extLst>
      <p:ext uri="{BB962C8B-B14F-4D97-AF65-F5344CB8AC3E}">
        <p14:creationId xmlns:p14="http://schemas.microsoft.com/office/powerpoint/2010/main" val="163412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5753100" cy="715581"/>
          </a:xfrm>
        </p:spPr>
        <p:txBody>
          <a:bodyPr/>
          <a:lstStyle/>
          <a:p>
            <a:r>
              <a:rPr lang="en-US" dirty="0">
                <a:solidFill>
                  <a:schemeClr val="accent1"/>
                </a:solidFill>
              </a:rPr>
              <a:t>Contact </a:t>
            </a:r>
            <a:r>
              <a:rPr lang="en-US" dirty="0">
                <a:solidFill>
                  <a:srgbClr val="00B0F0"/>
                </a:solidFill>
              </a:rPr>
              <a:t>Details</a:t>
            </a:r>
            <a:endParaRPr lang="uk-UA" dirty="0">
              <a:solidFill>
                <a:srgbClr val="00B0F0"/>
              </a:solidFill>
            </a:endParaRPr>
          </a:p>
        </p:txBody>
      </p:sp>
      <p:grpSp>
        <p:nvGrpSpPr>
          <p:cNvPr id="15" name="Group 14"/>
          <p:cNvGrpSpPr/>
          <p:nvPr/>
        </p:nvGrpSpPr>
        <p:grpSpPr>
          <a:xfrm>
            <a:off x="2438400" y="4694230"/>
            <a:ext cx="13792200" cy="2582870"/>
            <a:chOff x="2862262" y="4694230"/>
            <a:chExt cx="12911138" cy="2582870"/>
          </a:xfrm>
        </p:grpSpPr>
        <p:sp>
          <p:nvSpPr>
            <p:cNvPr id="6" name="TextBox 5"/>
            <p:cNvSpPr txBox="1"/>
            <p:nvPr/>
          </p:nvSpPr>
          <p:spPr>
            <a:xfrm>
              <a:off x="2862262" y="4694230"/>
              <a:ext cx="3810000" cy="646331"/>
            </a:xfrm>
            <a:prstGeom prst="rect">
              <a:avLst/>
            </a:prstGeom>
            <a:noFill/>
          </p:spPr>
          <p:txBody>
            <a:bodyPr wrap="square" rtlCol="0">
              <a:spAutoFit/>
            </a:bodyPr>
            <a:lstStyle/>
            <a:p>
              <a:r>
                <a:rPr lang="en-US" sz="3600" dirty="0">
                  <a:latin typeface="+mj-lt"/>
                </a:rPr>
                <a:t>Registered Office</a:t>
              </a:r>
              <a:endParaRPr lang="uk-UA" sz="3600" dirty="0">
                <a:latin typeface="+mj-lt"/>
              </a:endParaRPr>
            </a:p>
          </p:txBody>
        </p:sp>
        <p:sp>
          <p:nvSpPr>
            <p:cNvPr id="7" name="TextBox 6"/>
            <p:cNvSpPr txBox="1"/>
            <p:nvPr/>
          </p:nvSpPr>
          <p:spPr>
            <a:xfrm>
              <a:off x="2862262" y="5799772"/>
              <a:ext cx="3810000" cy="1477328"/>
            </a:xfrm>
            <a:prstGeom prst="rect">
              <a:avLst/>
            </a:prstGeom>
            <a:noFill/>
          </p:spPr>
          <p:txBody>
            <a:bodyPr wrap="square" rtlCol="0">
              <a:spAutoFit/>
            </a:bodyPr>
            <a:lstStyle/>
            <a:p>
              <a:pPr>
                <a:lnSpc>
                  <a:spcPct val="150000"/>
                </a:lnSpc>
              </a:pPr>
              <a:r>
                <a:rPr lang="en-US" sz="2000" dirty="0"/>
                <a:t>Level 5, 45 St Georges Terrace, Perth, WA 6000</a:t>
              </a:r>
            </a:p>
            <a:p>
              <a:pPr>
                <a:lnSpc>
                  <a:spcPct val="150000"/>
                </a:lnSpc>
              </a:pPr>
              <a:r>
                <a:rPr lang="en-US" sz="2000" dirty="0"/>
                <a:t>Australia</a:t>
              </a:r>
            </a:p>
          </p:txBody>
        </p:sp>
        <p:sp>
          <p:nvSpPr>
            <p:cNvPr id="8" name="TextBox 7"/>
            <p:cNvSpPr txBox="1"/>
            <p:nvPr/>
          </p:nvSpPr>
          <p:spPr>
            <a:xfrm>
              <a:off x="7336631" y="4694230"/>
              <a:ext cx="3657600" cy="646331"/>
            </a:xfrm>
            <a:prstGeom prst="rect">
              <a:avLst/>
            </a:prstGeom>
            <a:noFill/>
          </p:spPr>
          <p:txBody>
            <a:bodyPr wrap="square" rtlCol="0">
              <a:spAutoFit/>
            </a:bodyPr>
            <a:lstStyle/>
            <a:p>
              <a:r>
                <a:rPr lang="en-US" sz="3600" dirty="0">
                  <a:latin typeface="+mj-lt"/>
                </a:rPr>
                <a:t>Phone</a:t>
              </a:r>
              <a:endParaRPr lang="uk-UA" sz="3600" dirty="0">
                <a:latin typeface="+mj-lt"/>
              </a:endParaRPr>
            </a:p>
          </p:txBody>
        </p:sp>
        <p:sp>
          <p:nvSpPr>
            <p:cNvPr id="9" name="TextBox 8"/>
            <p:cNvSpPr txBox="1"/>
            <p:nvPr/>
          </p:nvSpPr>
          <p:spPr>
            <a:xfrm>
              <a:off x="7314273" y="5796873"/>
              <a:ext cx="3470517" cy="502702"/>
            </a:xfrm>
            <a:prstGeom prst="rect">
              <a:avLst/>
            </a:prstGeom>
            <a:noFill/>
          </p:spPr>
          <p:txBody>
            <a:bodyPr wrap="square" rtlCol="0">
              <a:spAutoFit/>
            </a:bodyPr>
            <a:lstStyle/>
            <a:p>
              <a:pPr>
                <a:lnSpc>
                  <a:spcPct val="150000"/>
                </a:lnSpc>
              </a:pPr>
              <a:r>
                <a:rPr lang="en-US" sz="2000" dirty="0"/>
                <a:t>M: +61 (0)401 657 477</a:t>
              </a:r>
            </a:p>
          </p:txBody>
        </p:sp>
        <p:sp>
          <p:nvSpPr>
            <p:cNvPr id="10" name="TextBox 9"/>
            <p:cNvSpPr txBox="1"/>
            <p:nvPr/>
          </p:nvSpPr>
          <p:spPr>
            <a:xfrm>
              <a:off x="11811000" y="4694230"/>
              <a:ext cx="3657600" cy="646331"/>
            </a:xfrm>
            <a:prstGeom prst="rect">
              <a:avLst/>
            </a:prstGeom>
            <a:noFill/>
          </p:spPr>
          <p:txBody>
            <a:bodyPr wrap="square" rtlCol="0">
              <a:spAutoFit/>
            </a:bodyPr>
            <a:lstStyle/>
            <a:p>
              <a:r>
                <a:rPr lang="en-US" sz="3600" dirty="0">
                  <a:latin typeface="+mj-lt"/>
                </a:rPr>
                <a:t>Online</a:t>
              </a:r>
              <a:endParaRPr lang="uk-UA" sz="3600" dirty="0">
                <a:latin typeface="+mj-lt"/>
              </a:endParaRPr>
            </a:p>
          </p:txBody>
        </p:sp>
        <p:sp>
          <p:nvSpPr>
            <p:cNvPr id="11" name="TextBox 10"/>
            <p:cNvSpPr txBox="1"/>
            <p:nvPr/>
          </p:nvSpPr>
          <p:spPr>
            <a:xfrm>
              <a:off x="11168062" y="5796873"/>
              <a:ext cx="4605338" cy="1426031"/>
            </a:xfrm>
            <a:prstGeom prst="rect">
              <a:avLst/>
            </a:prstGeom>
            <a:noFill/>
          </p:spPr>
          <p:txBody>
            <a:bodyPr wrap="square" rtlCol="0">
              <a:spAutoFit/>
            </a:bodyPr>
            <a:lstStyle/>
            <a:p>
              <a:pPr>
                <a:lnSpc>
                  <a:spcPct val="150000"/>
                </a:lnSpc>
              </a:pPr>
              <a:r>
                <a:rPr lang="en-US" sz="2000" dirty="0"/>
                <a:t>Email:  </a:t>
              </a:r>
              <a:r>
                <a:rPr lang="en-US" sz="2000" dirty="0">
                  <a:hlinkClick r:id="rId3">
                    <a:extLst>
                      <a:ext uri="{A12FA001-AC4F-418D-AE19-62706E023703}">
                        <ahyp:hlinkClr xmlns:ahyp="http://schemas.microsoft.com/office/drawing/2018/hyperlinkcolor" val="tx"/>
                      </a:ext>
                    </a:extLst>
                  </a:hlinkClick>
                </a:rPr>
                <a:t>philip.marshall@oril.com.au</a:t>
              </a:r>
              <a:endParaRPr lang="en-US" sz="2000" dirty="0"/>
            </a:p>
            <a:p>
              <a:pPr>
                <a:lnSpc>
                  <a:spcPct val="150000"/>
                </a:lnSpc>
              </a:pPr>
              <a:r>
                <a:rPr lang="en-US" sz="2000" dirty="0"/>
                <a:t>WeChat:  PAMarshall54 </a:t>
              </a:r>
            </a:p>
            <a:p>
              <a:pPr>
                <a:lnSpc>
                  <a:spcPct val="150000"/>
                </a:lnSpc>
              </a:pPr>
              <a:r>
                <a:rPr lang="en-US" sz="2000" dirty="0"/>
                <a:t>Website:  </a:t>
              </a:r>
              <a:r>
                <a:rPr lang="en-US" sz="2000" dirty="0">
                  <a:hlinkClick r:id="rId4">
                    <a:extLst>
                      <a:ext uri="{A12FA001-AC4F-418D-AE19-62706E023703}">
                        <ahyp:hlinkClr xmlns:ahyp="http://schemas.microsoft.com/office/drawing/2018/hyperlinkcolor" val="tx"/>
                      </a:ext>
                    </a:extLst>
                  </a:hlinkClick>
                </a:rPr>
                <a:t>www.oril.com.au</a:t>
              </a:r>
              <a:r>
                <a:rPr lang="en-US" sz="2000" dirty="0"/>
                <a:t> </a:t>
              </a:r>
            </a:p>
          </p:txBody>
        </p:sp>
        <p:cxnSp>
          <p:nvCxnSpPr>
            <p:cNvPr id="12" name="Straight Connector 11"/>
            <p:cNvCxnSpPr/>
            <p:nvPr/>
          </p:nvCxnSpPr>
          <p:spPr>
            <a:xfrm>
              <a:off x="2971800" y="5466165"/>
              <a:ext cx="7620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67600" y="5466165"/>
              <a:ext cx="7620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963400" y="5466165"/>
              <a:ext cx="7620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2542088" y="2628900"/>
            <a:ext cx="13244331" cy="1323439"/>
          </a:xfrm>
          <a:prstGeom prst="rect">
            <a:avLst/>
          </a:prstGeom>
        </p:spPr>
        <p:txBody>
          <a:bodyPr wrap="none">
            <a:spAutoFit/>
          </a:bodyPr>
          <a:lstStyle/>
          <a:p>
            <a:pPr algn="ctr"/>
            <a:r>
              <a:rPr lang="en-US" sz="4000" b="1" dirty="0"/>
              <a:t>Dr Philip A Marshall</a:t>
            </a:r>
          </a:p>
          <a:p>
            <a:pPr algn="ctr"/>
            <a:r>
              <a:rPr lang="en-US" sz="4000" dirty="0"/>
              <a:t>CEO &amp; Director – Oncology Research International Limited</a:t>
            </a:r>
          </a:p>
        </p:txBody>
      </p:sp>
      <p:sp>
        <p:nvSpPr>
          <p:cNvPr id="16" name="Slide Number Placeholder 2">
            <a:extLst>
              <a:ext uri="{FF2B5EF4-FFF2-40B4-BE49-F238E27FC236}">
                <a16:creationId xmlns:a16="http://schemas.microsoft.com/office/drawing/2014/main" id="{800D07FF-AB6A-4B60-BC43-5C286CA90A88}"/>
              </a:ext>
            </a:extLst>
          </p:cNvPr>
          <p:cNvSpPr txBox="1">
            <a:spLocks/>
          </p:cNvSpPr>
          <p:nvPr/>
        </p:nvSpPr>
        <p:spPr>
          <a:xfrm>
            <a:off x="16916400" y="9072685"/>
            <a:ext cx="1733550" cy="954107"/>
          </a:xfrm>
          <a:prstGeom prst="rect">
            <a:avLst/>
          </a:prstGeom>
          <a:noFill/>
        </p:spPr>
        <p:txBody>
          <a:bodyPr wrap="square" rtlCol="0">
            <a:spAutoFit/>
          </a:bodyPr>
          <a:lstStyle>
            <a:defPPr>
              <a:defRPr lang="uk-UA"/>
            </a:defPPr>
            <a:lvl1pPr marL="0" algn="l" defTabSz="1371600" rtl="0" eaLnBrk="1" latinLnBrk="0" hangingPunct="1">
              <a:defRPr lang="uk-UA" sz="2800" b="1" kern="1200" smtClean="0">
                <a:solidFill>
                  <a:schemeClr val="accent2"/>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dirty="0"/>
              <a:t>page</a:t>
            </a:r>
          </a:p>
          <a:p>
            <a:r>
              <a:rPr lang="en-US" dirty="0"/>
              <a:t>0</a:t>
            </a:r>
            <a:fld id="{37D409AB-2201-4E18-8A34-C31753AD9B06}" type="slidenum">
              <a:rPr smtClean="0"/>
              <a:pPr/>
              <a:t>19</a:t>
            </a:fld>
            <a:endParaRPr dirty="0"/>
          </a:p>
        </p:txBody>
      </p:sp>
    </p:spTree>
    <p:extLst>
      <p:ext uri="{BB962C8B-B14F-4D97-AF65-F5344CB8AC3E}">
        <p14:creationId xmlns:p14="http://schemas.microsoft.com/office/powerpoint/2010/main" val="259579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6210298" cy="1214179"/>
          </a:xfrm>
        </p:spPr>
        <p:txBody>
          <a:bodyPr/>
          <a:lstStyle/>
          <a:p>
            <a:r>
              <a:rPr lang="en-US" dirty="0">
                <a:solidFill>
                  <a:schemeClr val="accent1"/>
                </a:solidFill>
              </a:rPr>
              <a:t>About Our Company</a:t>
            </a:r>
            <a:br>
              <a:rPr lang="en-US" dirty="0"/>
            </a:br>
            <a:r>
              <a:rPr lang="en-US" sz="3600" i="1" dirty="0">
                <a:solidFill>
                  <a:srgbClr val="001E5F"/>
                </a:solidFill>
              </a:rPr>
              <a:t>Purpose and Mission</a:t>
            </a:r>
            <a:endParaRPr lang="uk-UA" sz="3600" i="1" dirty="0">
              <a:solidFill>
                <a:srgbClr val="001E5F"/>
              </a:solidFill>
            </a:endParaRPr>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2</a:t>
            </a:fld>
            <a:endParaRPr/>
          </a:p>
        </p:txBody>
      </p:sp>
      <p:sp>
        <p:nvSpPr>
          <p:cNvPr id="14" name="TextBox 13"/>
          <p:cNvSpPr txBox="1"/>
          <p:nvPr/>
        </p:nvSpPr>
        <p:spPr>
          <a:xfrm>
            <a:off x="2138362" y="3963267"/>
            <a:ext cx="14011275" cy="1754326"/>
          </a:xfrm>
          <a:prstGeom prst="rect">
            <a:avLst/>
          </a:prstGeom>
          <a:noFill/>
        </p:spPr>
        <p:txBody>
          <a:bodyPr wrap="square" rtlCol="0">
            <a:spAutoFit/>
          </a:bodyPr>
          <a:lstStyle/>
          <a:p>
            <a:pPr algn="ctr"/>
            <a:r>
              <a:rPr lang="en-US" sz="3600" b="1" i="1" dirty="0">
                <a:solidFill>
                  <a:srgbClr val="00B0F0"/>
                </a:solidFill>
              </a:rPr>
              <a:t>Oncology Research International Limited </a:t>
            </a:r>
            <a:r>
              <a:rPr lang="en-US" sz="3600" b="1" i="1" dirty="0"/>
              <a:t>(ORIL) was initially founded by a </a:t>
            </a:r>
            <a:r>
              <a:rPr lang="en-US" sz="3600" b="1" i="1" dirty="0">
                <a:solidFill>
                  <a:srgbClr val="00B0F0"/>
                </a:solidFill>
              </a:rPr>
              <a:t>cancer survivor </a:t>
            </a:r>
            <a:r>
              <a:rPr lang="en-US" sz="3600" b="1" i="1" dirty="0"/>
              <a:t>with the aim to investigate and develop </a:t>
            </a:r>
            <a:r>
              <a:rPr lang="en-US" sz="3600" b="1" i="1" dirty="0">
                <a:solidFill>
                  <a:srgbClr val="00B0F0"/>
                </a:solidFill>
              </a:rPr>
              <a:t>new, effective and low-cost</a:t>
            </a:r>
            <a:r>
              <a:rPr lang="en-US" sz="3600" b="1" i="1" dirty="0">
                <a:solidFill>
                  <a:srgbClr val="001E5F"/>
                </a:solidFill>
              </a:rPr>
              <a:t>,</a:t>
            </a:r>
            <a:r>
              <a:rPr lang="en-US" sz="3600" b="1" i="1" dirty="0">
                <a:solidFill>
                  <a:srgbClr val="00B0F0"/>
                </a:solidFill>
              </a:rPr>
              <a:t> </a:t>
            </a:r>
            <a:r>
              <a:rPr lang="en-US" sz="3600" b="1" i="1" dirty="0"/>
              <a:t>plant-derived therapies for cancer.    </a:t>
            </a:r>
            <a:endParaRPr lang="uk-UA" sz="3600" b="1" i="1" dirty="0"/>
          </a:p>
        </p:txBody>
      </p:sp>
      <p:grpSp>
        <p:nvGrpSpPr>
          <p:cNvPr id="15" name="Group 14"/>
          <p:cNvGrpSpPr/>
          <p:nvPr/>
        </p:nvGrpSpPr>
        <p:grpSpPr>
          <a:xfrm>
            <a:off x="1562099" y="3467100"/>
            <a:ext cx="685800" cy="685800"/>
            <a:chOff x="6324600" y="4114799"/>
            <a:chExt cx="685800" cy="685800"/>
          </a:xfrm>
        </p:grpSpPr>
        <p:cxnSp>
          <p:nvCxnSpPr>
            <p:cNvPr id="21" name="Straight Connector 20"/>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rot="10800000">
            <a:off x="15697200" y="5448300"/>
            <a:ext cx="685800" cy="685800"/>
            <a:chOff x="6324600" y="4114799"/>
            <a:chExt cx="685800" cy="685800"/>
          </a:xfrm>
        </p:grpSpPr>
        <p:cxnSp>
          <p:nvCxnSpPr>
            <p:cNvPr id="26" name="Straight Connector 25"/>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82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a:extLst>
              <a:ext uri="{FF2B5EF4-FFF2-40B4-BE49-F238E27FC236}">
                <a16:creationId xmlns:a16="http://schemas.microsoft.com/office/drawing/2014/main" id="{B91B2DCC-4704-45D6-B82D-C4E98167F59A}"/>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dirty="0"/>
              <a:t>page</a:t>
            </a:r>
          </a:p>
          <a:p>
            <a:pPr algn="l"/>
            <a:r>
              <a:rPr lang="en-US" dirty="0"/>
              <a:t>0</a:t>
            </a:r>
            <a:fld id="{37D409AB-2201-4E18-8A34-C31753AD9B06}" type="slidenum">
              <a:rPr smtClean="0"/>
              <a:pPr algn="l"/>
              <a:t>3</a:t>
            </a:fld>
            <a:endParaRPr dirty="0"/>
          </a:p>
        </p:txBody>
      </p:sp>
      <p:sp>
        <p:nvSpPr>
          <p:cNvPr id="11" name="TextBox 10">
            <a:extLst>
              <a:ext uri="{FF2B5EF4-FFF2-40B4-BE49-F238E27FC236}">
                <a16:creationId xmlns:a16="http://schemas.microsoft.com/office/drawing/2014/main" id="{F144ECBF-437E-5148-A26F-456385ACC9CA}"/>
              </a:ext>
            </a:extLst>
          </p:cNvPr>
          <p:cNvSpPr txBox="1"/>
          <p:nvPr/>
        </p:nvSpPr>
        <p:spPr>
          <a:xfrm>
            <a:off x="990600" y="2095500"/>
            <a:ext cx="16078200" cy="5427478"/>
          </a:xfrm>
          <a:prstGeom prst="rect">
            <a:avLst/>
          </a:prstGeom>
        </p:spPr>
        <p:txBody>
          <a:bodyPr vert="horz" lIns="91440" tIns="45720" rIns="91440" bIns="45720" rtlCol="0" anchor="ctr">
            <a:noAutofit/>
          </a:bodyPr>
          <a:lstStyle/>
          <a:p>
            <a:pPr marL="923925" indent="-342900" defTabSz="914400">
              <a:lnSpc>
                <a:spcPct val="150000"/>
              </a:lnSpc>
              <a:spcAft>
                <a:spcPts val="600"/>
              </a:spcAft>
              <a:buClr>
                <a:schemeClr val="accent1"/>
              </a:buClr>
              <a:buFont typeface="Arial" panose="020B0604020202020204" pitchFamily="34" charset="0"/>
              <a:buChar char="•"/>
            </a:pPr>
            <a:r>
              <a:rPr lang="en-US" sz="2400" i="1" dirty="0">
                <a:solidFill>
                  <a:srgbClr val="001E5F"/>
                </a:solidFill>
              </a:rPr>
              <a:t>Candidate drug (ORIL019) </a:t>
            </a:r>
            <a:r>
              <a:rPr lang="en-US" sz="2400" dirty="0">
                <a:solidFill>
                  <a:srgbClr val="001E5F"/>
                </a:solidFill>
              </a:rPr>
              <a:t>identified and patented </a:t>
            </a:r>
            <a:r>
              <a:rPr lang="en-US" sz="2400" dirty="0"/>
              <a:t>– a new immuno-oncology (I-O) drug therapy</a:t>
            </a:r>
          </a:p>
          <a:p>
            <a:pPr marL="923925" indent="-342900" defTabSz="914400">
              <a:lnSpc>
                <a:spcPct val="150000"/>
              </a:lnSpc>
              <a:spcAft>
                <a:spcPts val="600"/>
              </a:spcAft>
              <a:buClr>
                <a:schemeClr val="accent1"/>
              </a:buClr>
              <a:buFont typeface="Arial" panose="020B0604020202020204" pitchFamily="34" charset="0"/>
              <a:buChar char="•"/>
            </a:pPr>
            <a:r>
              <a:rPr lang="en-US" sz="2400" i="1" dirty="0">
                <a:solidFill>
                  <a:srgbClr val="001E5F"/>
                </a:solidFill>
              </a:rPr>
              <a:t>Stimulates the body’s immune system </a:t>
            </a:r>
            <a:r>
              <a:rPr lang="en-US" sz="2400" dirty="0"/>
              <a:t>to fight cancer</a:t>
            </a:r>
          </a:p>
          <a:p>
            <a:pPr marL="923925" indent="-342900" defTabSz="914400">
              <a:lnSpc>
                <a:spcPct val="150000"/>
              </a:lnSpc>
              <a:spcAft>
                <a:spcPts val="600"/>
              </a:spcAft>
              <a:buClr>
                <a:schemeClr val="accent1"/>
              </a:buClr>
              <a:buFont typeface="Arial" panose="020B0604020202020204" pitchFamily="34" charset="0"/>
              <a:buChar char="•"/>
            </a:pPr>
            <a:r>
              <a:rPr lang="en-US" sz="2400" i="1" dirty="0">
                <a:solidFill>
                  <a:srgbClr val="001E5F"/>
                </a:solidFill>
              </a:rPr>
              <a:t>Validated by Nobel Prize-winning science</a:t>
            </a:r>
            <a:r>
              <a:rPr lang="en-US" sz="2400" dirty="0">
                <a:solidFill>
                  <a:srgbClr val="001E5F"/>
                </a:solidFill>
              </a:rPr>
              <a:t> </a:t>
            </a:r>
            <a:r>
              <a:rPr lang="en-US" sz="2400" dirty="0"/>
              <a:t>(PD-1 inhibitors)</a:t>
            </a:r>
          </a:p>
          <a:p>
            <a:pPr marL="923925" indent="-342900" defTabSz="914400">
              <a:lnSpc>
                <a:spcPct val="150000"/>
              </a:lnSpc>
              <a:spcAft>
                <a:spcPts val="600"/>
              </a:spcAft>
              <a:buClr>
                <a:schemeClr val="accent1"/>
              </a:buClr>
              <a:buFont typeface="Arial" panose="020B0604020202020204" pitchFamily="34" charset="0"/>
              <a:buChar char="•"/>
            </a:pPr>
            <a:r>
              <a:rPr lang="en-US" sz="2400" i="1" dirty="0">
                <a:solidFill>
                  <a:srgbClr val="001E5F"/>
                </a:solidFill>
              </a:rPr>
              <a:t>Unique and proven science </a:t>
            </a:r>
            <a:r>
              <a:rPr lang="en-US" sz="2400" i="1" dirty="0"/>
              <a:t>– </a:t>
            </a:r>
            <a:r>
              <a:rPr lang="en-US" sz="2400" dirty="0"/>
              <a:t>a new and different mode of action to other I-O drugs, selectively kills cancer cells </a:t>
            </a:r>
          </a:p>
          <a:p>
            <a:pPr marL="923925" indent="-342900" defTabSz="914400">
              <a:lnSpc>
                <a:spcPct val="150000"/>
              </a:lnSpc>
              <a:spcAft>
                <a:spcPts val="600"/>
              </a:spcAft>
              <a:buClr>
                <a:schemeClr val="accent1"/>
              </a:buClr>
              <a:buFont typeface="Arial" panose="020B0604020202020204" pitchFamily="34" charset="0"/>
              <a:buChar char="•"/>
            </a:pPr>
            <a:r>
              <a:rPr lang="en-US" sz="2400" i="1" dirty="0">
                <a:solidFill>
                  <a:srgbClr val="001E5F"/>
                </a:solidFill>
              </a:rPr>
              <a:t>Stimulates</a:t>
            </a:r>
            <a:r>
              <a:rPr lang="en-US" sz="2400" dirty="0">
                <a:solidFill>
                  <a:srgbClr val="001E5F"/>
                </a:solidFill>
              </a:rPr>
              <a:t> </a:t>
            </a:r>
            <a:r>
              <a:rPr lang="en-US" sz="2400" i="1" dirty="0">
                <a:solidFill>
                  <a:srgbClr val="001E5F"/>
                </a:solidFill>
              </a:rPr>
              <a:t>and strengthens </a:t>
            </a:r>
            <a:r>
              <a:rPr lang="en-US" sz="2400" dirty="0"/>
              <a:t>rather than weakens the </a:t>
            </a:r>
            <a:r>
              <a:rPr lang="en-US" sz="2400" i="1" dirty="0">
                <a:solidFill>
                  <a:srgbClr val="001E5F"/>
                </a:solidFill>
              </a:rPr>
              <a:t>immune system</a:t>
            </a:r>
          </a:p>
          <a:p>
            <a:pPr marL="923925" indent="-342900" defTabSz="914400">
              <a:lnSpc>
                <a:spcPct val="150000"/>
              </a:lnSpc>
              <a:spcAft>
                <a:spcPts val="600"/>
              </a:spcAft>
              <a:buClr>
                <a:schemeClr val="accent1"/>
              </a:buClr>
              <a:buFont typeface="Arial" panose="020B0604020202020204" pitchFamily="34" charset="0"/>
              <a:buChar char="•"/>
            </a:pPr>
            <a:r>
              <a:rPr lang="en-US" sz="2400" dirty="0"/>
              <a:t>Suitable as </a:t>
            </a:r>
            <a:r>
              <a:rPr lang="en-US" sz="2400" i="1" dirty="0">
                <a:solidFill>
                  <a:srgbClr val="001E5F"/>
                </a:solidFill>
              </a:rPr>
              <a:t>a sole treatment, or in combination </a:t>
            </a:r>
            <a:r>
              <a:rPr lang="en-US" sz="2400" dirty="0"/>
              <a:t>with other cancer therapies </a:t>
            </a:r>
            <a:r>
              <a:rPr lang="en-US" sz="2400" i="1" dirty="0">
                <a:solidFill>
                  <a:srgbClr val="001E5F"/>
                </a:solidFill>
              </a:rPr>
              <a:t>proven to double tumour reductions</a:t>
            </a:r>
          </a:p>
          <a:p>
            <a:pPr marL="923925" indent="-342900" defTabSz="914400">
              <a:lnSpc>
                <a:spcPct val="150000"/>
              </a:lnSpc>
              <a:spcAft>
                <a:spcPts val="600"/>
              </a:spcAft>
              <a:buClr>
                <a:schemeClr val="accent1"/>
              </a:buClr>
              <a:buFont typeface="Arial" panose="020B0604020202020204" pitchFamily="34" charset="0"/>
              <a:buChar char="•"/>
            </a:pPr>
            <a:r>
              <a:rPr lang="en-US" sz="2400" i="1" dirty="0">
                <a:solidFill>
                  <a:srgbClr val="001E5F"/>
                </a:solidFill>
              </a:rPr>
              <a:t>Strong IP portfolio, 100% owned by ORIL</a:t>
            </a:r>
            <a:endParaRPr lang="en-US" sz="2400" dirty="0">
              <a:solidFill>
                <a:srgbClr val="001E5F"/>
              </a:solidFill>
            </a:endParaRPr>
          </a:p>
          <a:p>
            <a:pPr marL="923925" indent="-342900" defTabSz="914400">
              <a:lnSpc>
                <a:spcPct val="150000"/>
              </a:lnSpc>
              <a:spcAft>
                <a:spcPts val="600"/>
              </a:spcAft>
              <a:buClr>
                <a:schemeClr val="accent1"/>
              </a:buClr>
              <a:buFont typeface="Arial" panose="020B0604020202020204" pitchFamily="34" charset="0"/>
              <a:buChar char="•"/>
            </a:pPr>
            <a:r>
              <a:rPr lang="en-US" sz="2400" i="1" dirty="0">
                <a:solidFill>
                  <a:srgbClr val="001E5F"/>
                </a:solidFill>
              </a:rPr>
              <a:t>Clear pathway forward to commercialization and ROI</a:t>
            </a:r>
          </a:p>
          <a:p>
            <a:pPr marL="923925" indent="-342900" defTabSz="914400">
              <a:lnSpc>
                <a:spcPct val="150000"/>
              </a:lnSpc>
              <a:spcAft>
                <a:spcPts val="600"/>
              </a:spcAft>
              <a:buClr>
                <a:schemeClr val="accent1"/>
              </a:buClr>
              <a:buFont typeface="Arial" panose="020B0604020202020204" pitchFamily="34" charset="0"/>
              <a:buChar char="•"/>
            </a:pPr>
            <a:r>
              <a:rPr lang="en-US" sz="2400" dirty="0"/>
              <a:t>Strong </a:t>
            </a:r>
            <a:r>
              <a:rPr lang="en-US" sz="2400" i="1" dirty="0">
                <a:solidFill>
                  <a:srgbClr val="001E5F"/>
                </a:solidFill>
              </a:rPr>
              <a:t>well-credentialed,</a:t>
            </a:r>
            <a:r>
              <a:rPr lang="en-US" sz="2400" i="1" dirty="0">
                <a:solidFill>
                  <a:srgbClr val="00B0F0"/>
                </a:solidFill>
              </a:rPr>
              <a:t> </a:t>
            </a:r>
            <a:r>
              <a:rPr lang="en-US" sz="2400" i="1" dirty="0">
                <a:solidFill>
                  <a:srgbClr val="001E5F"/>
                </a:solidFill>
              </a:rPr>
              <a:t>international</a:t>
            </a:r>
            <a:r>
              <a:rPr lang="en-US" sz="2400" dirty="0"/>
              <a:t> Advisory Board, management team &amp; advisors </a:t>
            </a:r>
          </a:p>
        </p:txBody>
      </p:sp>
      <p:sp>
        <p:nvSpPr>
          <p:cNvPr id="2" name="Title 1">
            <a:extLst>
              <a:ext uri="{FF2B5EF4-FFF2-40B4-BE49-F238E27FC236}">
                <a16:creationId xmlns:a16="http://schemas.microsoft.com/office/drawing/2014/main" id="{22B0E3A4-2A07-4ECC-8ADE-BDDB3BBFFFC0}"/>
              </a:ext>
            </a:extLst>
          </p:cNvPr>
          <p:cNvSpPr txBox="1">
            <a:spLocks/>
          </p:cNvSpPr>
          <p:nvPr/>
        </p:nvSpPr>
        <p:spPr>
          <a:xfrm>
            <a:off x="876300" y="571412"/>
            <a:ext cx="16878300" cy="1214179"/>
          </a:xfrm>
          <a:prstGeom prst="rect">
            <a:avLst/>
          </a:prstGeom>
          <a:noFill/>
        </p:spPr>
        <p:txBody>
          <a:bodyPr wrap="square" rtlCol="0" anchor="t">
            <a:spAutoFit/>
          </a:bodyPr>
          <a:lstStyle>
            <a:lvl1pPr algn="l" defTabSz="1371600" rtl="0" eaLnBrk="1" latinLnBrk="0" hangingPunct="1">
              <a:lnSpc>
                <a:spcPct val="90000"/>
              </a:lnSpc>
              <a:spcBef>
                <a:spcPct val="0"/>
              </a:spcBef>
              <a:buNone/>
              <a:defRPr lang="uk-UA" sz="4500" b="1" kern="1200">
                <a:solidFill>
                  <a:srgbClr val="00B0F0"/>
                </a:solidFill>
                <a:latin typeface="+mn-lt"/>
                <a:ea typeface="Roboto Condensed" panose="02000000000000000000" pitchFamily="2" charset="0"/>
                <a:cs typeface="+mn-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00B0F0"/>
                </a:solidFill>
                <a:effectLst/>
                <a:uLnTx/>
                <a:uFillTx/>
                <a:latin typeface="Roboto"/>
                <a:cs typeface="+mn-cs"/>
              </a:rPr>
              <a:t>Summary</a:t>
            </a:r>
            <a:br>
              <a:rPr kumimoji="0" lang="en-US" sz="4500" b="1" i="0" u="none" strike="noStrike" kern="1200" cap="none" spc="0" normalizeH="0" baseline="0" noProof="0" dirty="0">
                <a:ln>
                  <a:noFill/>
                </a:ln>
                <a:solidFill>
                  <a:srgbClr val="00B0F0"/>
                </a:solidFill>
                <a:effectLst/>
                <a:uLnTx/>
                <a:uFillTx/>
                <a:latin typeface="Roboto"/>
                <a:cs typeface="+mn-cs"/>
              </a:rPr>
            </a:br>
            <a:r>
              <a:rPr lang="en-US" sz="3600" i="1" dirty="0">
                <a:solidFill>
                  <a:srgbClr val="002060"/>
                </a:solidFill>
                <a:latin typeface="Roboto"/>
              </a:rPr>
              <a:t>Innovative technology tackling unmet needs in the rapidly growing cancer market</a:t>
            </a:r>
            <a:endParaRPr kumimoji="0" lang="en-US" sz="3600" b="1" i="1" u="none" strike="noStrike" kern="1200" cap="none" spc="0" normalizeH="0" baseline="0" noProof="0" dirty="0">
              <a:ln>
                <a:noFill/>
              </a:ln>
              <a:solidFill>
                <a:srgbClr val="002060"/>
              </a:solidFill>
              <a:effectLst/>
              <a:uLnTx/>
              <a:uFillTx/>
              <a:latin typeface="Roboto"/>
              <a:cs typeface="+mn-cs"/>
            </a:endParaRPr>
          </a:p>
        </p:txBody>
      </p:sp>
      <p:sp>
        <p:nvSpPr>
          <p:cNvPr id="5" name="Title 1">
            <a:extLst>
              <a:ext uri="{FF2B5EF4-FFF2-40B4-BE49-F238E27FC236}">
                <a16:creationId xmlns:a16="http://schemas.microsoft.com/office/drawing/2014/main" id="{A957B6EA-EF91-4601-A11C-4EF81D20AD79}"/>
              </a:ext>
            </a:extLst>
          </p:cNvPr>
          <p:cNvSpPr txBox="1">
            <a:spLocks/>
          </p:cNvSpPr>
          <p:nvPr/>
        </p:nvSpPr>
        <p:spPr>
          <a:xfrm>
            <a:off x="914400" y="8039100"/>
            <a:ext cx="16878300" cy="1034129"/>
          </a:xfrm>
          <a:prstGeom prst="rect">
            <a:avLst/>
          </a:prstGeom>
          <a:noFill/>
        </p:spPr>
        <p:txBody>
          <a:bodyPr wrap="square" rtlCol="0" anchor="t">
            <a:spAutoFit/>
          </a:bodyPr>
          <a:lstStyle>
            <a:lvl1pPr algn="l" defTabSz="1371600" rtl="0" eaLnBrk="1" latinLnBrk="0" hangingPunct="1">
              <a:lnSpc>
                <a:spcPct val="90000"/>
              </a:lnSpc>
              <a:spcBef>
                <a:spcPct val="0"/>
              </a:spcBef>
              <a:buNone/>
              <a:defRPr lang="uk-UA" sz="4500" b="1" kern="1200">
                <a:solidFill>
                  <a:srgbClr val="00B0F0"/>
                </a:solidFill>
                <a:latin typeface="+mn-lt"/>
                <a:ea typeface="Roboto Condensed" panose="02000000000000000000" pitchFamily="2" charset="0"/>
                <a:cs typeface="+mn-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3600" i="0" u="none" strike="noStrike" kern="1200" cap="none" spc="0" normalizeH="0" baseline="0" noProof="0" dirty="0">
                <a:ln>
                  <a:noFill/>
                </a:ln>
                <a:solidFill>
                  <a:srgbClr val="00B0F0"/>
                </a:solidFill>
                <a:effectLst/>
                <a:uLnTx/>
                <a:uFillTx/>
                <a:latin typeface="Roboto"/>
                <a:cs typeface="+mn-cs"/>
              </a:rPr>
              <a:t>Addresses Global Impact Goals</a:t>
            </a:r>
            <a:br>
              <a:rPr kumimoji="0" lang="en-US" sz="3600" i="0" u="none" strike="noStrike" kern="1200" cap="none" spc="0" normalizeH="0" baseline="0" noProof="0" dirty="0">
                <a:ln>
                  <a:noFill/>
                </a:ln>
                <a:solidFill>
                  <a:srgbClr val="00B0F0"/>
                </a:solidFill>
                <a:effectLst/>
                <a:uLnTx/>
                <a:uFillTx/>
                <a:latin typeface="Roboto"/>
                <a:cs typeface="+mn-cs"/>
              </a:rPr>
            </a:br>
            <a:r>
              <a:rPr lang="en-US" sz="3200" i="1" dirty="0">
                <a:solidFill>
                  <a:srgbClr val="002060"/>
                </a:solidFill>
                <a:latin typeface="Roboto"/>
              </a:rPr>
              <a:t>An affordable cancer treatment for the world’s poorest and most remote communities</a:t>
            </a:r>
            <a:endParaRPr kumimoji="0" lang="en-US" sz="3200" i="1" u="none" strike="noStrike" kern="1200" cap="none" spc="0" normalizeH="0" baseline="0" noProof="0" dirty="0">
              <a:ln>
                <a:noFill/>
              </a:ln>
              <a:solidFill>
                <a:srgbClr val="002060"/>
              </a:solidFill>
              <a:effectLst/>
              <a:uLnTx/>
              <a:uFillTx/>
              <a:latin typeface="Roboto"/>
              <a:cs typeface="+mn-cs"/>
            </a:endParaRPr>
          </a:p>
        </p:txBody>
      </p:sp>
    </p:spTree>
    <p:extLst>
      <p:ext uri="{BB962C8B-B14F-4D97-AF65-F5344CB8AC3E}">
        <p14:creationId xmlns:p14="http://schemas.microsoft.com/office/powerpoint/2010/main" val="308757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0344A9E-C58D-48C3-93A0-4CB49C953EC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57799" y="1840989"/>
            <a:ext cx="12725393" cy="7014871"/>
          </a:xfrm>
          <a:prstGeom prst="rect">
            <a:avLst/>
          </a:prstGeom>
        </p:spPr>
      </p:pic>
      <p:grpSp>
        <p:nvGrpSpPr>
          <p:cNvPr id="9" name="Group 8"/>
          <p:cNvGrpSpPr/>
          <p:nvPr/>
        </p:nvGrpSpPr>
        <p:grpSpPr>
          <a:xfrm>
            <a:off x="4725961" y="6144982"/>
            <a:ext cx="5359653" cy="3413479"/>
            <a:chOff x="0" y="2400300"/>
            <a:chExt cx="9144000" cy="5490972"/>
          </a:xfrm>
        </p:grpSpPr>
        <p:pic>
          <p:nvPicPr>
            <p:cNvPr id="48" name="Picture Placeholder 20" descr="Untitled.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2400300"/>
              <a:ext cx="4572000" cy="2743200"/>
            </a:xfrm>
            <a:prstGeom prst="rect">
              <a:avLst/>
            </a:prstGeom>
          </p:spPr>
        </p:pic>
        <p:pic>
          <p:nvPicPr>
            <p:cNvPr id="49" name="Picture Placeholder 14" descr="images.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5148072"/>
              <a:ext cx="4572000" cy="2743200"/>
            </a:xfrm>
            <a:prstGeom prst="rect">
              <a:avLst/>
            </a:prstGeom>
          </p:spPr>
        </p:pic>
        <p:pic>
          <p:nvPicPr>
            <p:cNvPr id="50" name="Picture Placeholder 16" descr="6722d8e6-d432-11e5_1062038c.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572000" y="5148072"/>
              <a:ext cx="4572000" cy="2743200"/>
            </a:xfrm>
            <a:prstGeom prst="rect">
              <a:avLst/>
            </a:prstGeom>
          </p:spPr>
        </p:pic>
        <p:pic>
          <p:nvPicPr>
            <p:cNvPr id="51" name="Picture Placeholder 15" descr="3088705.large.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72000" y="2400300"/>
              <a:ext cx="4572000" cy="2743200"/>
            </a:xfrm>
            <a:prstGeom prst="rect">
              <a:avLst/>
            </a:prstGeom>
          </p:spPr>
        </p:pic>
      </p:grpSp>
      <p:cxnSp>
        <p:nvCxnSpPr>
          <p:cNvPr id="11" name="Straight Connector 10">
            <a:extLst>
              <a:ext uri="{FF2B5EF4-FFF2-40B4-BE49-F238E27FC236}">
                <a16:creationId xmlns:a16="http://schemas.microsoft.com/office/drawing/2014/main" id="{AD471B93-25D0-4207-881F-5E8B46FAA672}"/>
              </a:ext>
            </a:extLst>
          </p:cNvPr>
          <p:cNvCxnSpPr/>
          <p:nvPr/>
        </p:nvCxnSpPr>
        <p:spPr>
          <a:xfrm>
            <a:off x="16744951"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Slide Number Placeholder 8">
            <a:extLst>
              <a:ext uri="{FF2B5EF4-FFF2-40B4-BE49-F238E27FC236}">
                <a16:creationId xmlns:a16="http://schemas.microsoft.com/office/drawing/2014/main" id="{4371F856-9FDE-4D5C-AAEC-6A15E3D3B577}"/>
              </a:ext>
            </a:extLst>
          </p:cNvPr>
          <p:cNvSpPr txBox="1">
            <a:spLocks/>
          </p:cNvSpPr>
          <p:nvPr/>
        </p:nvSpPr>
        <p:spPr>
          <a:xfrm>
            <a:off x="16916402" y="9072687"/>
            <a:ext cx="1733549" cy="954107"/>
          </a:xfrm>
          <a:prstGeom prst="rect">
            <a:avLst/>
          </a:prstGeom>
          <a:noFill/>
        </p:spPr>
        <p:txBody>
          <a:bodyPr wrap="square" rtlCol="0">
            <a:spAutoFit/>
          </a:bodyPr>
          <a:lstStyle>
            <a:defPPr>
              <a:defRPr lang="uk-UA"/>
            </a:defPPr>
            <a:lvl1pPr marL="0" algn="l" defTabSz="1371600" rtl="0" eaLnBrk="1" latinLnBrk="0" hangingPunct="1">
              <a:defRPr lang="uk-UA" sz="2800" b="1" kern="1200" smtClean="0">
                <a:solidFill>
                  <a:schemeClr val="accent2"/>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DengXian"/>
                <a:cs typeface="+mn-cs"/>
              </a:rPr>
              <a:t>0</a:t>
            </a:r>
            <a:fld id="{37D409AB-2201-4E18-8A34-C31753AD9B06}" type="slidenum">
              <a:rPr kumimoji="0" lang="uk-UA" sz="2800" b="1" i="0" u="none" strike="noStrike" kern="1200" cap="none" spc="0" normalizeH="0" baseline="0" noProof="0">
                <a:ln>
                  <a:noFill/>
                </a:ln>
                <a:solidFill>
                  <a:srgbClr val="C0C0C8"/>
                </a:solidFill>
                <a:effectLst/>
                <a:uLnTx/>
                <a:uFillTx/>
                <a:latin typeface="Roboto"/>
                <a:ea typeface="DengXian"/>
                <a:cs typeface="+mn-cs"/>
              </a:rPr>
              <a:pPr marL="0" marR="0" lvl="0" indent="0" algn="l" defTabSz="1371600" rtl="0" eaLnBrk="1" fontAlgn="auto" latinLnBrk="0" hangingPunct="1">
                <a:lnSpc>
                  <a:spcPct val="100000"/>
                </a:lnSpc>
                <a:spcBef>
                  <a:spcPts val="0"/>
                </a:spcBef>
                <a:spcAft>
                  <a:spcPts val="0"/>
                </a:spcAft>
                <a:buClrTx/>
                <a:buSzTx/>
                <a:buFontTx/>
                <a:buNone/>
                <a:tabLst/>
                <a:defRPr/>
              </a:pPr>
              <a:t>4</a:t>
            </a:fld>
            <a:endParaRPr kumimoji="0" lang="uk-UA" sz="2800" b="1" i="0" u="none" strike="noStrike" kern="1200" cap="none" spc="0" normalizeH="0" baseline="0" noProof="0">
              <a:ln>
                <a:noFill/>
              </a:ln>
              <a:solidFill>
                <a:srgbClr val="C0C0C8"/>
              </a:solidFill>
              <a:effectLst/>
              <a:uLnTx/>
              <a:uFillTx/>
              <a:latin typeface="Roboto"/>
              <a:ea typeface="DengXian"/>
              <a:cs typeface="+mn-cs"/>
            </a:endParaRPr>
          </a:p>
        </p:txBody>
      </p:sp>
      <p:sp>
        <p:nvSpPr>
          <p:cNvPr id="14" name="Title 1">
            <a:extLst>
              <a:ext uri="{FF2B5EF4-FFF2-40B4-BE49-F238E27FC236}">
                <a16:creationId xmlns:a16="http://schemas.microsoft.com/office/drawing/2014/main" id="{774A5B2E-0E93-47EB-88C8-422491CA64C8}"/>
              </a:ext>
            </a:extLst>
          </p:cNvPr>
          <p:cNvSpPr txBox="1">
            <a:spLocks/>
          </p:cNvSpPr>
          <p:nvPr/>
        </p:nvSpPr>
        <p:spPr>
          <a:xfrm>
            <a:off x="876300" y="571412"/>
            <a:ext cx="10248900" cy="1214179"/>
          </a:xfrm>
          <a:prstGeom prst="rect">
            <a:avLst/>
          </a:prstGeom>
          <a:noFill/>
        </p:spPr>
        <p:txBody>
          <a:bodyPr wrap="square" rtlCol="0" anchor="t">
            <a:spAutoFit/>
          </a:bodyPr>
          <a:lstStyle>
            <a:lvl1pPr algn="l" defTabSz="1371600" rtl="0" eaLnBrk="1" latinLnBrk="0" hangingPunct="1">
              <a:lnSpc>
                <a:spcPct val="90000"/>
              </a:lnSpc>
              <a:spcBef>
                <a:spcPct val="0"/>
              </a:spcBef>
              <a:buNone/>
              <a:defRPr lang="uk-UA" sz="4500" b="1" kern="1200">
                <a:solidFill>
                  <a:srgbClr val="00B0F0"/>
                </a:solidFill>
                <a:latin typeface="+mn-lt"/>
                <a:ea typeface="Roboto Condensed" panose="02000000000000000000" pitchFamily="2" charset="0"/>
                <a:cs typeface="+mn-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00B0F0"/>
                </a:solidFill>
                <a:effectLst/>
                <a:uLnTx/>
                <a:uFillTx/>
                <a:latin typeface="Roboto"/>
                <a:cs typeface="+mn-cs"/>
              </a:rPr>
              <a:t>The Problem: Cancer - #2 Killer</a:t>
            </a:r>
            <a:br>
              <a:rPr kumimoji="0" lang="en-US" sz="4500" b="1" i="0" u="none" strike="noStrike" kern="1200" cap="none" spc="0" normalizeH="0" baseline="0" noProof="0" dirty="0">
                <a:ln>
                  <a:noFill/>
                </a:ln>
                <a:solidFill>
                  <a:srgbClr val="00B0F0"/>
                </a:solidFill>
                <a:effectLst/>
                <a:uLnTx/>
                <a:uFillTx/>
                <a:latin typeface="Roboto"/>
                <a:cs typeface="+mn-cs"/>
              </a:rPr>
            </a:br>
            <a:r>
              <a:rPr kumimoji="0" lang="en-US" sz="3600" b="1" i="1" u="none" strike="noStrike" kern="1200" cap="none" spc="0" normalizeH="0" baseline="0" noProof="0" dirty="0">
                <a:ln>
                  <a:noFill/>
                </a:ln>
                <a:solidFill>
                  <a:srgbClr val="002060"/>
                </a:solidFill>
                <a:effectLst/>
                <a:uLnTx/>
                <a:uFillTx/>
                <a:latin typeface="Roboto"/>
                <a:cs typeface="+mn-cs"/>
              </a:rPr>
              <a:t>A Worldwide Problem</a:t>
            </a:r>
          </a:p>
        </p:txBody>
      </p:sp>
      <p:graphicFrame>
        <p:nvGraphicFramePr>
          <p:cNvPr id="15" name="Table 14">
            <a:extLst>
              <a:ext uri="{FF2B5EF4-FFF2-40B4-BE49-F238E27FC236}">
                <a16:creationId xmlns:a16="http://schemas.microsoft.com/office/drawing/2014/main" id="{B5674A7A-3C8D-462A-95F0-25C0134EB19C}"/>
              </a:ext>
            </a:extLst>
          </p:cNvPr>
          <p:cNvGraphicFramePr>
            <a:graphicFrameLocks noGrp="1"/>
          </p:cNvGraphicFramePr>
          <p:nvPr>
            <p:extLst>
              <p:ext uri="{D42A27DB-BD31-4B8C-83A1-F6EECF244321}">
                <p14:modId xmlns:p14="http://schemas.microsoft.com/office/powerpoint/2010/main" val="4194524594"/>
              </p:ext>
            </p:extLst>
          </p:nvPr>
        </p:nvGraphicFramePr>
        <p:xfrm>
          <a:off x="990600" y="2482861"/>
          <a:ext cx="9144001" cy="3311394"/>
        </p:xfrm>
        <a:graphic>
          <a:graphicData uri="http://schemas.openxmlformats.org/drawingml/2006/table">
            <a:tbl>
              <a:tblPr firstRow="1" bandRow="1">
                <a:tableStyleId>{7DF18680-E054-41AD-8BC1-D1AEF772440D}</a:tableStyleId>
              </a:tblPr>
              <a:tblGrid>
                <a:gridCol w="5852160">
                  <a:extLst>
                    <a:ext uri="{9D8B030D-6E8A-4147-A177-3AD203B41FA5}">
                      <a16:colId xmlns:a16="http://schemas.microsoft.com/office/drawing/2014/main" val="20000"/>
                    </a:ext>
                  </a:extLst>
                </a:gridCol>
                <a:gridCol w="3291841">
                  <a:extLst>
                    <a:ext uri="{9D8B030D-6E8A-4147-A177-3AD203B41FA5}">
                      <a16:colId xmlns:a16="http://schemas.microsoft.com/office/drawing/2014/main" val="20001"/>
                    </a:ext>
                  </a:extLst>
                </a:gridCol>
              </a:tblGrid>
              <a:tr h="568194">
                <a:tc>
                  <a:txBody>
                    <a:bodyPr/>
                    <a:lstStyle/>
                    <a:p>
                      <a:pPr algn="l"/>
                      <a:r>
                        <a:rPr lang="en-AU" sz="3100">
                          <a:solidFill>
                            <a:srgbClr val="002060"/>
                          </a:solidFill>
                        </a:rPr>
                        <a:t>Global Cancer Statistics</a:t>
                      </a:r>
                    </a:p>
                  </a:txBody>
                  <a:tcPr marL="137160" marR="80513" marT="40257" marB="40257">
                    <a:lnB w="38100" cap="flat" cmpd="sng" algn="ctr">
                      <a:solidFill>
                        <a:srgbClr val="00B0F0"/>
                      </a:solidFill>
                      <a:prstDash val="solid"/>
                      <a:round/>
                      <a:headEnd type="none" w="med" len="med"/>
                      <a:tailEnd type="none" w="med" len="med"/>
                    </a:lnB>
                    <a:noFill/>
                  </a:tcPr>
                </a:tc>
                <a:tc>
                  <a:txBody>
                    <a:bodyPr/>
                    <a:lstStyle/>
                    <a:p>
                      <a:pPr algn="ctr"/>
                      <a:endParaRPr lang="en-AU" sz="3100">
                        <a:solidFill>
                          <a:srgbClr val="002060"/>
                        </a:solidFill>
                      </a:endParaRPr>
                    </a:p>
                  </a:txBody>
                  <a:tcPr marL="80513" marR="80513" marT="40257" marB="40257">
                    <a:lnB w="381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48640">
                <a:tc>
                  <a:txBody>
                    <a:bodyPr/>
                    <a:lstStyle/>
                    <a:p>
                      <a:r>
                        <a:rPr lang="en-AU" sz="2400" b="1" dirty="0">
                          <a:solidFill>
                            <a:schemeClr val="tx1"/>
                          </a:solidFill>
                        </a:rPr>
                        <a:t>New Cases per Year (2020)</a:t>
                      </a:r>
                    </a:p>
                  </a:txBody>
                  <a:tcPr marL="137160" marR="80513" marT="54863" marB="54863" anchor="ctr">
                    <a:lnT w="38100" cap="flat" cmpd="sng" algn="ctr">
                      <a:solidFill>
                        <a:srgbClr val="00B0F0"/>
                      </a:solidFill>
                      <a:prstDash val="solid"/>
                      <a:round/>
                      <a:headEnd type="none" w="med" len="med"/>
                      <a:tailEnd type="none" w="med" len="med"/>
                    </a:lnT>
                    <a:lnB w="9525" cap="flat" cmpd="sng" algn="ctr">
                      <a:solidFill>
                        <a:schemeClr val="bg2">
                          <a:lumMod val="65000"/>
                        </a:schemeClr>
                      </a:solidFill>
                      <a:prstDash val="solid"/>
                      <a:round/>
                      <a:headEnd type="none" w="med" len="med"/>
                      <a:tailEnd type="none" w="med" len="med"/>
                    </a:lnB>
                    <a:solidFill>
                      <a:srgbClr val="F2F2F4">
                        <a:alpha val="69804"/>
                      </a:srgbClr>
                    </a:solid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2400" b="1" dirty="0">
                          <a:solidFill>
                            <a:schemeClr val="tx1"/>
                          </a:solidFill>
                        </a:rPr>
                        <a:t>19.3 million</a:t>
                      </a:r>
                    </a:p>
                  </a:txBody>
                  <a:tcPr marL="80513" marR="80513" marT="54863" marB="54863" anchor="ctr">
                    <a:lnT w="38100" cap="flat" cmpd="sng" algn="ctr">
                      <a:solidFill>
                        <a:srgbClr val="00B0F0"/>
                      </a:solidFill>
                      <a:prstDash val="solid"/>
                      <a:round/>
                      <a:headEnd type="none" w="med" len="med"/>
                      <a:tailEnd type="none" w="med" len="med"/>
                    </a:lnT>
                    <a:lnB w="9525" cap="flat" cmpd="sng" algn="ctr">
                      <a:solidFill>
                        <a:schemeClr val="bg2">
                          <a:lumMod val="65000"/>
                        </a:schemeClr>
                      </a:solidFill>
                      <a:prstDash val="solid"/>
                      <a:round/>
                      <a:headEnd type="none" w="med" len="med"/>
                      <a:tailEnd type="none" w="med" len="med"/>
                    </a:lnB>
                    <a:solidFill>
                      <a:srgbClr val="F2F2F4">
                        <a:alpha val="69804"/>
                      </a:srgbClr>
                    </a:solidFill>
                  </a:tcPr>
                </a:tc>
                <a:extLst>
                  <a:ext uri="{0D108BD9-81ED-4DB2-BD59-A6C34878D82A}">
                    <a16:rowId xmlns:a16="http://schemas.microsoft.com/office/drawing/2014/main" val="10001"/>
                  </a:ext>
                </a:extLst>
              </a:tr>
              <a:tr h="548640">
                <a:tc>
                  <a:txBody>
                    <a:bodyPr/>
                    <a:lstStyle/>
                    <a:p>
                      <a:r>
                        <a:rPr lang="en-AU" sz="2400" b="1" dirty="0">
                          <a:solidFill>
                            <a:schemeClr val="tx1"/>
                          </a:solidFill>
                        </a:rPr>
                        <a:t>Cancer Related Death (2020)</a:t>
                      </a:r>
                    </a:p>
                  </a:txBody>
                  <a:tcPr marL="137160" marR="80513" marT="54863" marB="54863" anchor="ctr">
                    <a:lnT w="9525" cap="flat" cmpd="sng" algn="ctr">
                      <a:solidFill>
                        <a:schemeClr val="bg2">
                          <a:lumMod val="65000"/>
                        </a:schemeClr>
                      </a:solidFill>
                      <a:prstDash val="solid"/>
                      <a:round/>
                      <a:headEnd type="none" w="med" len="med"/>
                      <a:tailEnd type="none" w="med" len="med"/>
                    </a:lnT>
                    <a:lnB w="9525" cap="flat" cmpd="sng" algn="ctr">
                      <a:solidFill>
                        <a:schemeClr val="bg2">
                          <a:lumMod val="65000"/>
                        </a:schemeClr>
                      </a:solidFill>
                      <a:prstDash val="solid"/>
                      <a:round/>
                      <a:headEnd type="none" w="med" len="med"/>
                      <a:tailEnd type="none" w="med" len="med"/>
                    </a:lnB>
                    <a:solidFill>
                      <a:srgbClr val="F2F2F4">
                        <a:alpha val="69804"/>
                      </a:srgbClr>
                    </a:solid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2400" b="1" dirty="0">
                          <a:solidFill>
                            <a:schemeClr val="tx1"/>
                          </a:solidFill>
                        </a:rPr>
                        <a:t>9.9 million</a:t>
                      </a:r>
                    </a:p>
                  </a:txBody>
                  <a:tcPr marL="80513" marR="80513" marT="54863" marB="54863" anchor="ctr">
                    <a:lnT w="9525" cap="flat" cmpd="sng" algn="ctr">
                      <a:solidFill>
                        <a:schemeClr val="bg2">
                          <a:lumMod val="65000"/>
                        </a:schemeClr>
                      </a:solidFill>
                      <a:prstDash val="solid"/>
                      <a:round/>
                      <a:headEnd type="none" w="med" len="med"/>
                      <a:tailEnd type="none" w="med" len="med"/>
                    </a:lnT>
                    <a:lnB w="9525" cap="flat" cmpd="sng" algn="ctr">
                      <a:solidFill>
                        <a:schemeClr val="bg2">
                          <a:lumMod val="65000"/>
                        </a:schemeClr>
                      </a:solidFill>
                      <a:prstDash val="solid"/>
                      <a:round/>
                      <a:headEnd type="none" w="med" len="med"/>
                      <a:tailEnd type="none" w="med" len="med"/>
                    </a:lnB>
                    <a:solidFill>
                      <a:srgbClr val="F2F2F4">
                        <a:alpha val="69804"/>
                      </a:srgbClr>
                    </a:solidFill>
                  </a:tcPr>
                </a:tc>
                <a:extLst>
                  <a:ext uri="{0D108BD9-81ED-4DB2-BD59-A6C34878D82A}">
                    <a16:rowId xmlns:a16="http://schemas.microsoft.com/office/drawing/2014/main" val="3854258444"/>
                  </a:ext>
                </a:extLst>
              </a:tr>
              <a:tr h="548640">
                <a:tc>
                  <a:txBody>
                    <a:bodyPr/>
                    <a:lstStyle/>
                    <a:p>
                      <a:r>
                        <a:rPr lang="en-AU" sz="2400" b="1" dirty="0">
                          <a:solidFill>
                            <a:schemeClr val="tx1"/>
                          </a:solidFill>
                        </a:rPr>
                        <a:t>New Cases per Year (by 2040)</a:t>
                      </a:r>
                    </a:p>
                  </a:txBody>
                  <a:tcPr marL="137160" marR="80513" marT="54863" marB="54863" anchor="ctr">
                    <a:lnT w="9525" cap="flat" cmpd="sng" algn="ctr">
                      <a:solidFill>
                        <a:schemeClr val="bg2">
                          <a:lumMod val="65000"/>
                        </a:schemeClr>
                      </a:solidFill>
                      <a:prstDash val="solid"/>
                      <a:round/>
                      <a:headEnd type="none" w="med" len="med"/>
                      <a:tailEnd type="none" w="med" len="med"/>
                    </a:lnT>
                    <a:lnB w="9525" cap="flat" cmpd="sng" algn="ctr">
                      <a:solidFill>
                        <a:schemeClr val="bg2">
                          <a:lumMod val="65000"/>
                        </a:schemeClr>
                      </a:solidFill>
                      <a:prstDash val="solid"/>
                      <a:round/>
                      <a:headEnd type="none" w="med" len="med"/>
                      <a:tailEnd type="none" w="med" len="med"/>
                    </a:lnB>
                    <a:solidFill>
                      <a:srgbClr val="F2F2F4">
                        <a:alpha val="69804"/>
                      </a:srgbClr>
                    </a:solid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2400" b="1" dirty="0">
                          <a:solidFill>
                            <a:schemeClr val="tx1"/>
                          </a:solidFill>
                        </a:rPr>
                        <a:t>28.4 million</a:t>
                      </a:r>
                    </a:p>
                  </a:txBody>
                  <a:tcPr marL="80513" marR="80513" marT="54863" marB="54863" anchor="ctr">
                    <a:lnT w="9525" cap="flat" cmpd="sng" algn="ctr">
                      <a:solidFill>
                        <a:schemeClr val="bg2">
                          <a:lumMod val="65000"/>
                        </a:schemeClr>
                      </a:solidFill>
                      <a:prstDash val="solid"/>
                      <a:round/>
                      <a:headEnd type="none" w="med" len="med"/>
                      <a:tailEnd type="none" w="med" len="med"/>
                    </a:lnT>
                    <a:lnB w="9525" cap="flat" cmpd="sng" algn="ctr">
                      <a:solidFill>
                        <a:schemeClr val="bg2">
                          <a:lumMod val="65000"/>
                        </a:schemeClr>
                      </a:solidFill>
                      <a:prstDash val="solid"/>
                      <a:round/>
                      <a:headEnd type="none" w="med" len="med"/>
                      <a:tailEnd type="none" w="med" len="med"/>
                    </a:lnB>
                    <a:solidFill>
                      <a:srgbClr val="F2F2F4">
                        <a:alpha val="69804"/>
                      </a:srgbClr>
                    </a:solidFill>
                  </a:tcPr>
                </a:tc>
                <a:extLst>
                  <a:ext uri="{0D108BD9-81ED-4DB2-BD59-A6C34878D82A}">
                    <a16:rowId xmlns:a16="http://schemas.microsoft.com/office/drawing/2014/main" val="4230398678"/>
                  </a:ext>
                </a:extLst>
              </a:tr>
              <a:tr h="548640">
                <a:tc>
                  <a:txBody>
                    <a:bodyPr/>
                    <a:lstStyle/>
                    <a:p>
                      <a:r>
                        <a:rPr lang="en-AU" sz="2400" b="1" dirty="0">
                          <a:solidFill>
                            <a:schemeClr val="tx1"/>
                          </a:solidFill>
                        </a:rPr>
                        <a:t>Global USD Spending 2021</a:t>
                      </a:r>
                    </a:p>
                  </a:txBody>
                  <a:tcPr marL="137160" marR="80513" marT="54863" marB="54863" anchor="ctr">
                    <a:lnT w="9525" cap="flat" cmpd="sng" algn="ctr">
                      <a:solidFill>
                        <a:schemeClr val="bg2">
                          <a:lumMod val="65000"/>
                        </a:schemeClr>
                      </a:solidFill>
                      <a:prstDash val="solid"/>
                      <a:round/>
                      <a:headEnd type="none" w="med" len="med"/>
                      <a:tailEnd type="none" w="med" len="med"/>
                    </a:lnT>
                    <a:lnB w="9525" cap="flat" cmpd="sng" algn="ctr">
                      <a:solidFill>
                        <a:schemeClr val="bg2">
                          <a:lumMod val="65000"/>
                        </a:schemeClr>
                      </a:solidFill>
                      <a:prstDash val="solid"/>
                      <a:round/>
                      <a:headEnd type="none" w="med" len="med"/>
                      <a:tailEnd type="none" w="med" len="med"/>
                    </a:lnB>
                    <a:solidFill>
                      <a:srgbClr val="F2F2F4">
                        <a:alpha val="69804"/>
                      </a:srgbClr>
                    </a:solid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2400" b="1" dirty="0">
                          <a:solidFill>
                            <a:schemeClr val="tx1"/>
                          </a:solidFill>
                        </a:rPr>
                        <a:t>167 billion</a:t>
                      </a:r>
                    </a:p>
                  </a:txBody>
                  <a:tcPr marL="80513" marR="80513" marT="54863" marB="54863" anchor="ctr">
                    <a:lnT w="9525" cap="flat" cmpd="sng" algn="ctr">
                      <a:solidFill>
                        <a:schemeClr val="bg2">
                          <a:lumMod val="65000"/>
                        </a:schemeClr>
                      </a:solidFill>
                      <a:prstDash val="solid"/>
                      <a:round/>
                      <a:headEnd type="none" w="med" len="med"/>
                      <a:tailEnd type="none" w="med" len="med"/>
                    </a:lnT>
                    <a:lnB w="9525" cap="flat" cmpd="sng" algn="ctr">
                      <a:solidFill>
                        <a:schemeClr val="bg2">
                          <a:lumMod val="65000"/>
                        </a:schemeClr>
                      </a:solidFill>
                      <a:prstDash val="solid"/>
                      <a:round/>
                      <a:headEnd type="none" w="med" len="med"/>
                      <a:tailEnd type="none" w="med" len="med"/>
                    </a:lnB>
                    <a:solidFill>
                      <a:srgbClr val="F2F2F4">
                        <a:alpha val="69804"/>
                      </a:srgbClr>
                    </a:solidFill>
                  </a:tcPr>
                </a:tc>
                <a:extLst>
                  <a:ext uri="{0D108BD9-81ED-4DB2-BD59-A6C34878D82A}">
                    <a16:rowId xmlns:a16="http://schemas.microsoft.com/office/drawing/2014/main" val="2721665144"/>
                  </a:ext>
                </a:extLst>
              </a:tr>
              <a:tr h="548640">
                <a:tc>
                  <a:txBody>
                    <a:bodyPr/>
                    <a:lstStyle/>
                    <a:p>
                      <a:r>
                        <a:rPr lang="en-AU" sz="2400" b="1" dirty="0">
                          <a:solidFill>
                            <a:schemeClr val="tx1"/>
                          </a:solidFill>
                        </a:rPr>
                        <a:t>Global USD Spending 2022 Forecast</a:t>
                      </a:r>
                    </a:p>
                  </a:txBody>
                  <a:tcPr marL="137160" marR="80513" marT="54863" marB="54863" anchor="ctr">
                    <a:lnT w="9525" cap="flat" cmpd="sng" algn="ctr">
                      <a:solidFill>
                        <a:schemeClr val="bg2">
                          <a:lumMod val="65000"/>
                        </a:schemeClr>
                      </a:solidFill>
                      <a:prstDash val="solid"/>
                      <a:round/>
                      <a:headEnd type="none" w="med" len="med"/>
                      <a:tailEnd type="none" w="med" len="med"/>
                    </a:lnT>
                    <a:lnB w="9525" cap="flat" cmpd="sng" algn="ctr">
                      <a:solidFill>
                        <a:schemeClr val="bg2">
                          <a:lumMod val="65000"/>
                        </a:schemeClr>
                      </a:solidFill>
                      <a:prstDash val="solid"/>
                      <a:round/>
                      <a:headEnd type="none" w="med" len="med"/>
                      <a:tailEnd type="none" w="med" len="med"/>
                    </a:lnB>
                    <a:solidFill>
                      <a:srgbClr val="F2F2F4">
                        <a:alpha val="69804"/>
                      </a:srgbClr>
                    </a:solidFill>
                  </a:tcPr>
                </a:tc>
                <a:tc>
                  <a:txBody>
                    <a:bodyPr/>
                    <a:lstStyle/>
                    <a:p>
                      <a:pPr marL="174625" marR="0" indent="0" algn="l" defTabSz="914400" rtl="0" eaLnBrk="1" fontAlgn="auto" latinLnBrk="0" hangingPunct="1">
                        <a:lnSpc>
                          <a:spcPct val="100000"/>
                        </a:lnSpc>
                        <a:spcBef>
                          <a:spcPts val="0"/>
                        </a:spcBef>
                        <a:spcAft>
                          <a:spcPts val="0"/>
                        </a:spcAft>
                        <a:buClrTx/>
                        <a:buSzTx/>
                        <a:buFontTx/>
                        <a:buNone/>
                        <a:tabLst>
                          <a:tab pos="0" algn="l"/>
                        </a:tabLst>
                        <a:defRPr/>
                      </a:pPr>
                      <a:r>
                        <a:rPr lang="en-AU" sz="2400" b="1" dirty="0">
                          <a:solidFill>
                            <a:schemeClr val="tx1"/>
                          </a:solidFill>
                        </a:rPr>
                        <a:t>206 billion</a:t>
                      </a:r>
                    </a:p>
                  </a:txBody>
                  <a:tcPr marL="80513" marR="80513" marT="54863" marB="54863" anchor="ctr">
                    <a:lnT w="9525" cap="flat" cmpd="sng" algn="ctr">
                      <a:solidFill>
                        <a:schemeClr val="bg2">
                          <a:lumMod val="65000"/>
                        </a:schemeClr>
                      </a:solidFill>
                      <a:prstDash val="solid"/>
                      <a:round/>
                      <a:headEnd type="none" w="med" len="med"/>
                      <a:tailEnd type="none" w="med" len="med"/>
                    </a:lnT>
                    <a:lnB w="9525" cap="flat" cmpd="sng" algn="ctr">
                      <a:solidFill>
                        <a:schemeClr val="bg2">
                          <a:lumMod val="65000"/>
                        </a:schemeClr>
                      </a:solidFill>
                      <a:prstDash val="solid"/>
                      <a:round/>
                      <a:headEnd type="none" w="med" len="med"/>
                      <a:tailEnd type="none" w="med" len="med"/>
                    </a:lnB>
                    <a:solidFill>
                      <a:srgbClr val="F2F2F4">
                        <a:alpha val="69804"/>
                      </a:srgbClr>
                    </a:solidFill>
                  </a:tcPr>
                </a:tc>
                <a:extLst>
                  <a:ext uri="{0D108BD9-81ED-4DB2-BD59-A6C34878D82A}">
                    <a16:rowId xmlns:a16="http://schemas.microsoft.com/office/drawing/2014/main" val="1202171674"/>
                  </a:ext>
                </a:extLst>
              </a:tr>
            </a:tbl>
          </a:graphicData>
        </a:graphic>
      </p:graphicFrame>
      <p:sp>
        <p:nvSpPr>
          <p:cNvPr id="16" name="Rectangle 15">
            <a:extLst>
              <a:ext uri="{FF2B5EF4-FFF2-40B4-BE49-F238E27FC236}">
                <a16:creationId xmlns:a16="http://schemas.microsoft.com/office/drawing/2014/main" id="{37DC6D37-8FFC-401E-8564-2BEE5C182464}"/>
              </a:ext>
            </a:extLst>
          </p:cNvPr>
          <p:cNvSpPr/>
          <p:nvPr/>
        </p:nvSpPr>
        <p:spPr>
          <a:xfrm>
            <a:off x="8354513" y="9637805"/>
            <a:ext cx="8390438" cy="338554"/>
          </a:xfrm>
          <a:prstGeom prst="rect">
            <a:avLst/>
          </a:prstGeom>
        </p:spPr>
        <p:txBody>
          <a:bodyPr wrap="none">
            <a:spAutoFit/>
          </a:bodyPr>
          <a:lstStyle/>
          <a:p>
            <a:pPr marL="0" marR="0" lvl="0" indent="0" algn="l" defTabSz="1371414"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A091B"/>
                </a:solidFill>
                <a:effectLst/>
                <a:uLnTx/>
                <a:uFillTx/>
                <a:latin typeface="Roboto"/>
                <a:ea typeface="DengXian"/>
                <a:cs typeface="+mn-cs"/>
              </a:rPr>
              <a:t>Sources</a:t>
            </a:r>
            <a:r>
              <a:rPr kumimoji="0" lang="en-AU" sz="1600" b="0" i="0" u="none" strike="noStrike" kern="1200" cap="none" spc="0" normalizeH="0" baseline="0" noProof="0" dirty="0">
                <a:ln>
                  <a:noFill/>
                </a:ln>
                <a:solidFill>
                  <a:srgbClr val="0A091B"/>
                </a:solidFill>
                <a:effectLst/>
                <a:uLnTx/>
                <a:uFillTx/>
                <a:latin typeface="Roboto"/>
                <a:ea typeface="DengXian"/>
                <a:cs typeface="+mn-cs"/>
              </a:rPr>
              <a:t>: </a:t>
            </a:r>
            <a:r>
              <a:rPr lang="en-AU" sz="1600" dirty="0">
                <a:solidFill>
                  <a:srgbClr val="0A091B"/>
                </a:solidFill>
                <a:latin typeface="Roboto"/>
                <a:ea typeface="DengXian"/>
              </a:rPr>
              <a:t>CA Cancer J Clin. 2021 May;71(3):209-249, Health, Pharma &amp; </a:t>
            </a:r>
            <a:r>
              <a:rPr lang="en-AU" sz="1600" dirty="0" err="1">
                <a:solidFill>
                  <a:srgbClr val="0A091B"/>
                </a:solidFill>
                <a:latin typeface="Roboto"/>
                <a:ea typeface="DengXian"/>
              </a:rPr>
              <a:t>Medtech</a:t>
            </a:r>
            <a:r>
              <a:rPr lang="en-AU" sz="1600" dirty="0">
                <a:solidFill>
                  <a:srgbClr val="0A091B"/>
                </a:solidFill>
                <a:latin typeface="Roboto"/>
                <a:ea typeface="DengXian"/>
              </a:rPr>
              <a:t> May 2021</a:t>
            </a:r>
            <a:endParaRPr kumimoji="0" lang="en-AU" sz="1600" b="0" i="0" u="none" strike="noStrike" kern="1200" cap="none" spc="0" normalizeH="0" baseline="0" noProof="0" dirty="0">
              <a:ln>
                <a:noFill/>
              </a:ln>
              <a:solidFill>
                <a:srgbClr val="0A091B"/>
              </a:solidFill>
              <a:effectLst/>
              <a:uLnTx/>
              <a:uFillTx/>
              <a:latin typeface="Roboto"/>
              <a:ea typeface="DengXian"/>
              <a:cs typeface="+mn-cs"/>
            </a:endParaRPr>
          </a:p>
        </p:txBody>
      </p:sp>
      <p:sp>
        <p:nvSpPr>
          <p:cNvPr id="2" name="TextBox 1">
            <a:extLst>
              <a:ext uri="{FF2B5EF4-FFF2-40B4-BE49-F238E27FC236}">
                <a16:creationId xmlns:a16="http://schemas.microsoft.com/office/drawing/2014/main" id="{17F9A556-1F4C-490E-8275-64ACC991B6A3}"/>
              </a:ext>
            </a:extLst>
          </p:cNvPr>
          <p:cNvSpPr txBox="1"/>
          <p:nvPr/>
        </p:nvSpPr>
        <p:spPr>
          <a:xfrm>
            <a:off x="11896895" y="3290875"/>
            <a:ext cx="4343400" cy="2985433"/>
          </a:xfrm>
          <a:prstGeom prst="rect">
            <a:avLst/>
          </a:prstGeom>
          <a:noFill/>
        </p:spPr>
        <p:txBody>
          <a:bodyPr wrap="square" rtlCol="0">
            <a:spAutoFit/>
          </a:bodyPr>
          <a:lstStyle/>
          <a:p>
            <a:pPr marL="0" marR="0" lvl="0" indent="0" algn="l" defTabSz="1371414" rtl="0" eaLnBrk="1" fontAlgn="auto" latinLnBrk="0" hangingPunct="1">
              <a:lnSpc>
                <a:spcPct val="100000"/>
              </a:lnSpc>
              <a:spcBef>
                <a:spcPts val="0"/>
              </a:spcBef>
              <a:spcAft>
                <a:spcPts val="0"/>
              </a:spcAft>
              <a:buClrTx/>
              <a:buSzTx/>
              <a:buFontTx/>
              <a:buNone/>
              <a:tabLst/>
              <a:defRPr/>
            </a:pPr>
            <a:r>
              <a:rPr lang="en-US" sz="6000" b="1" dirty="0">
                <a:solidFill>
                  <a:srgbClr val="002060"/>
                </a:solidFill>
                <a:latin typeface="Roboto"/>
                <a:ea typeface="DengXian"/>
              </a:rPr>
              <a:t>&gt;64</a:t>
            </a:r>
            <a:r>
              <a:rPr kumimoji="0" lang="en-US" sz="6000" b="1" i="0" u="none" strike="noStrike" kern="1200" cap="none" spc="0" normalizeH="0" baseline="0" noProof="0" dirty="0">
                <a:ln>
                  <a:noFill/>
                </a:ln>
                <a:solidFill>
                  <a:srgbClr val="002060"/>
                </a:solidFill>
                <a:effectLst/>
                <a:uLnTx/>
                <a:uFillTx/>
                <a:latin typeface="Roboto"/>
                <a:ea typeface="DengXian"/>
                <a:cs typeface="+mn-cs"/>
              </a:rPr>
              <a:t>%</a:t>
            </a:r>
          </a:p>
          <a:p>
            <a:pPr marL="0" marR="0" lvl="0" indent="0" algn="l" defTabSz="137141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Roboto"/>
                <a:ea typeface="DengXian"/>
                <a:cs typeface="+mn-cs"/>
              </a:rPr>
              <a:t>Projected global increase in the # of  cancer cases over the next 10 years  </a:t>
            </a:r>
            <a:endParaRPr kumimoji="0" lang="en-US" sz="3200" b="1" i="0" u="none" strike="noStrike" kern="1200" cap="none" spc="0" normalizeH="0" baseline="0" noProof="0" dirty="0">
              <a:ln>
                <a:noFill/>
              </a:ln>
              <a:solidFill>
                <a:srgbClr val="FF0000"/>
              </a:solidFill>
              <a:effectLst/>
              <a:uLnTx/>
              <a:uFillTx/>
              <a:latin typeface="Roboto"/>
              <a:ea typeface="DengXian"/>
              <a:cs typeface="+mn-cs"/>
            </a:endParaRPr>
          </a:p>
        </p:txBody>
      </p:sp>
    </p:spTree>
    <p:extLst>
      <p:ext uri="{BB962C8B-B14F-4D97-AF65-F5344CB8AC3E}">
        <p14:creationId xmlns:p14="http://schemas.microsoft.com/office/powerpoint/2010/main" val="103025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571411"/>
            <a:ext cx="9639300" cy="1712777"/>
          </a:xfrm>
        </p:spPr>
        <p:txBody>
          <a:bodyPr/>
          <a:lstStyle/>
          <a:p>
            <a:r>
              <a:rPr lang="en-US" dirty="0">
                <a:solidFill>
                  <a:schemeClr val="accent1"/>
                </a:solidFill>
              </a:rPr>
              <a:t>Our Science</a:t>
            </a:r>
            <a:br>
              <a:rPr lang="en-US" dirty="0"/>
            </a:br>
            <a:r>
              <a:rPr lang="en-US" sz="3600" i="1" dirty="0">
                <a:solidFill>
                  <a:srgbClr val="001E5F"/>
                </a:solidFill>
              </a:rPr>
              <a:t>What is Immuno-therapy?</a:t>
            </a:r>
            <a:br>
              <a:rPr lang="en-US" sz="3600" i="1" dirty="0">
                <a:solidFill>
                  <a:srgbClr val="001E5F"/>
                </a:solidFill>
              </a:rPr>
            </a:br>
            <a:endParaRPr lang="uk-UA" sz="3600" i="1" dirty="0">
              <a:solidFill>
                <a:srgbClr val="001E5F"/>
              </a:solidFill>
            </a:endParaRPr>
          </a:p>
        </p:txBody>
      </p:sp>
      <p:sp>
        <p:nvSpPr>
          <p:cNvPr id="4" name="Slide Number Placeholder 3"/>
          <p:cNvSpPr>
            <a:spLocks noGrp="1"/>
          </p:cNvSpPr>
          <p:nvPr>
            <p:ph type="sldNum" sz="quarter" idx="10"/>
          </p:nvPr>
        </p:nvSpPr>
        <p:spPr>
          <a:xfrm>
            <a:off x="16916400" y="9072685"/>
            <a:ext cx="1733550" cy="954107"/>
          </a:xfrm>
          <a:prstGeom prst="rect">
            <a:avLst/>
          </a:prstGeom>
          <a:noFill/>
        </p:spPr>
        <p:txBody>
          <a:bodyPr wrap="square" rtlCol="0">
            <a:spAutoFit/>
          </a:bodyPr>
          <a:lstStyle>
            <a:defPPr>
              <a:defRPr lang="uk-UA"/>
            </a:defPPr>
            <a:lvl1pPr marL="0" algn="l" defTabSz="1371600" rtl="0" eaLnBrk="1" latinLnBrk="0" hangingPunct="1">
              <a:defRPr lang="uk-UA" sz="2800" b="1" kern="1200" smtClean="0">
                <a:solidFill>
                  <a:schemeClr val="accent2"/>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t>page</a:t>
            </a:r>
          </a:p>
          <a:p>
            <a:r>
              <a:rPr lang="en-US"/>
              <a:t>0</a:t>
            </a:r>
            <a:fld id="{37D409AB-2201-4E18-8A34-C31753AD9B06}" type="slidenum">
              <a:rPr smtClean="0"/>
              <a:pPr/>
              <a:t>5</a:t>
            </a:fld>
            <a:endParaRPr/>
          </a:p>
        </p:txBody>
      </p:sp>
      <p:sp>
        <p:nvSpPr>
          <p:cNvPr id="2" name="Rectangle 2"/>
          <p:cNvSpPr>
            <a:spLocks noChangeArrowheads="1"/>
          </p:cNvSpPr>
          <p:nvPr/>
        </p:nvSpPr>
        <p:spPr bwMode="auto">
          <a:xfrm flipV="1">
            <a:off x="5511893" y="4457698"/>
            <a:ext cx="30847381" cy="61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2"/>
          <p:cNvSpPr/>
          <p:nvPr/>
        </p:nvSpPr>
        <p:spPr>
          <a:xfrm>
            <a:off x="2362200" y="2545658"/>
            <a:ext cx="13982698" cy="3785652"/>
          </a:xfrm>
          <a:prstGeom prst="rect">
            <a:avLst/>
          </a:prstGeom>
        </p:spPr>
        <p:txBody>
          <a:bodyPr wrap="square">
            <a:spAutoFit/>
          </a:bodyPr>
          <a:lstStyle/>
          <a:p>
            <a:pPr marL="457200" lvl="0" indent="-457200">
              <a:spcAft>
                <a:spcPts val="0"/>
              </a:spcAft>
              <a:buClr>
                <a:srgbClr val="00B0F0"/>
              </a:buClr>
              <a:buFont typeface="Wingdings" panose="05000000000000000000" pitchFamily="2" charset="2"/>
              <a:buChar char="q"/>
            </a:pPr>
            <a:r>
              <a:rPr lang="en-AU" sz="2400" b="1" dirty="0">
                <a:solidFill>
                  <a:srgbClr val="001E5F"/>
                </a:solidFill>
              </a:rPr>
              <a:t>Cancer immuno-therapy</a:t>
            </a:r>
            <a:r>
              <a:rPr lang="en-AU" sz="2400" dirty="0">
                <a:solidFill>
                  <a:srgbClr val="001E5F"/>
                </a:solidFill>
              </a:rPr>
              <a:t> </a:t>
            </a:r>
            <a:r>
              <a:rPr lang="en-AU" sz="2400" dirty="0"/>
              <a:t>is the stimulation of the immune system to treat cancer, improving on the immune system’s natural ability to fight the disease, by inducing, enhancing, or suppressing an immune response.</a:t>
            </a:r>
          </a:p>
          <a:p>
            <a:pPr lvl="0">
              <a:spcAft>
                <a:spcPts val="0"/>
              </a:spcAft>
              <a:buClr>
                <a:srgbClr val="00B0F0"/>
              </a:buClr>
            </a:pPr>
            <a:endParaRPr lang="en-AU" sz="2400" dirty="0"/>
          </a:p>
          <a:p>
            <a:pPr lvl="0">
              <a:spcAft>
                <a:spcPts val="0"/>
              </a:spcAft>
              <a:buClr>
                <a:srgbClr val="00B0F0"/>
              </a:buClr>
            </a:pPr>
            <a:endParaRPr lang="en-AU" sz="2400" dirty="0"/>
          </a:p>
          <a:p>
            <a:pPr marL="457200" lvl="0" indent="-457200">
              <a:spcAft>
                <a:spcPts val="0"/>
              </a:spcAft>
              <a:buClr>
                <a:srgbClr val="00B0F0"/>
              </a:buClr>
              <a:buFont typeface="Wingdings" panose="05000000000000000000" pitchFamily="2" charset="2"/>
              <a:buChar char="q"/>
            </a:pPr>
            <a:r>
              <a:rPr lang="en-AU" sz="2400" b="1" dirty="0">
                <a:solidFill>
                  <a:srgbClr val="001E5F"/>
                </a:solidFill>
              </a:rPr>
              <a:t>An I-O drug </a:t>
            </a:r>
            <a:r>
              <a:rPr lang="en-AU" sz="2400" dirty="0"/>
              <a:t>stimulates the body’s own defence systems into action against the invading cancer. </a:t>
            </a:r>
          </a:p>
          <a:p>
            <a:pPr marL="457200" lvl="0" indent="-457200">
              <a:spcAft>
                <a:spcPts val="0"/>
              </a:spcAft>
              <a:buClr>
                <a:srgbClr val="00B0F0"/>
              </a:buClr>
              <a:buFont typeface="Wingdings" panose="05000000000000000000" pitchFamily="2" charset="2"/>
              <a:buChar char="q"/>
            </a:pPr>
            <a:endParaRPr lang="en-AU" sz="2400" dirty="0"/>
          </a:p>
          <a:p>
            <a:pPr lvl="0">
              <a:spcAft>
                <a:spcPts val="0"/>
              </a:spcAft>
              <a:buClr>
                <a:srgbClr val="00B0F0"/>
              </a:buClr>
            </a:pPr>
            <a:endParaRPr lang="en-AU" sz="2400" dirty="0"/>
          </a:p>
          <a:p>
            <a:pPr marL="457200" lvl="0" indent="-457200">
              <a:spcAft>
                <a:spcPts val="0"/>
              </a:spcAft>
              <a:buClr>
                <a:srgbClr val="00B0F0"/>
              </a:buClr>
              <a:buFont typeface="Wingdings" panose="05000000000000000000" pitchFamily="2" charset="2"/>
              <a:buChar char="q"/>
            </a:pPr>
            <a:r>
              <a:rPr lang="en-AU" sz="2400" b="1" dirty="0">
                <a:solidFill>
                  <a:srgbClr val="001E5F"/>
                </a:solidFill>
              </a:rPr>
              <a:t>Immuno-therapy </a:t>
            </a:r>
            <a:r>
              <a:rPr lang="en-AU" sz="2400" dirty="0"/>
              <a:t>has revolutionized cancer treatment and fundamentally changed the way we view how cancer can be managed. </a:t>
            </a:r>
            <a:endParaRPr lang="en-AU" sz="2400" dirty="0">
              <a:effectLst/>
              <a:latin typeface="Calibri" panose="020F0502020204030204" pitchFamily="34" charset="0"/>
              <a:ea typeface="Times New Roman" panose="02020603050405020304" pitchFamily="18" charset="0"/>
              <a:cs typeface="Arial" panose="020B0604020202020204" pitchFamily="34" charset="0"/>
            </a:endParaRPr>
          </a:p>
        </p:txBody>
      </p:sp>
      <p:grpSp>
        <p:nvGrpSpPr>
          <p:cNvPr id="6" name="Group 5">
            <a:extLst>
              <a:ext uri="{FF2B5EF4-FFF2-40B4-BE49-F238E27FC236}">
                <a16:creationId xmlns:a16="http://schemas.microsoft.com/office/drawing/2014/main" id="{1EF27551-C4F7-4E97-84DF-8FF5EB3A8386}"/>
              </a:ext>
            </a:extLst>
          </p:cNvPr>
          <p:cNvGrpSpPr/>
          <p:nvPr/>
        </p:nvGrpSpPr>
        <p:grpSpPr>
          <a:xfrm>
            <a:off x="3581398" y="7599742"/>
            <a:ext cx="11049000" cy="1490785"/>
            <a:chOff x="2090663" y="5970081"/>
            <a:chExt cx="12868408" cy="1595102"/>
          </a:xfrm>
        </p:grpSpPr>
        <p:grpSp>
          <p:nvGrpSpPr>
            <p:cNvPr id="7" name="Group 6">
              <a:extLst>
                <a:ext uri="{FF2B5EF4-FFF2-40B4-BE49-F238E27FC236}">
                  <a16:creationId xmlns:a16="http://schemas.microsoft.com/office/drawing/2014/main" id="{6D98E6E9-98C5-4BAA-B9C6-D16804BE8ECC}"/>
                </a:ext>
              </a:extLst>
            </p:cNvPr>
            <p:cNvGrpSpPr/>
            <p:nvPr/>
          </p:nvGrpSpPr>
          <p:grpSpPr>
            <a:xfrm>
              <a:off x="2090663" y="5970081"/>
              <a:ext cx="829819" cy="468818"/>
              <a:chOff x="6324600" y="4114799"/>
              <a:chExt cx="685800" cy="685800"/>
            </a:xfrm>
          </p:grpSpPr>
          <p:cxnSp>
            <p:nvCxnSpPr>
              <p:cNvPr id="11" name="Straight Connector 10">
                <a:extLst>
                  <a:ext uri="{FF2B5EF4-FFF2-40B4-BE49-F238E27FC236}">
                    <a16:creationId xmlns:a16="http://schemas.microsoft.com/office/drawing/2014/main" id="{A1B10D58-D8CE-4956-8C6E-BE3E46DC04CB}"/>
                  </a:ext>
                </a:extLst>
              </p:cNvPr>
              <p:cNvCxnSpPr/>
              <p:nvPr/>
            </p:nvCxnSpPr>
            <p:spPr>
              <a:xfrm flipV="1">
                <a:off x="6324600" y="4114799"/>
                <a:ext cx="0" cy="685800"/>
              </a:xfrm>
              <a:prstGeom prst="line">
                <a:avLst/>
              </a:prstGeom>
              <a:noFill/>
              <a:ln w="57150" cap="sq" cmpd="sng" algn="ctr">
                <a:solidFill>
                  <a:srgbClr val="00B0F0"/>
                </a:solidFill>
                <a:prstDash val="solid"/>
                <a:bevel/>
                <a:headEnd type="none"/>
                <a:tailEnd type="none"/>
              </a:ln>
              <a:effectLst/>
            </p:spPr>
          </p:cxnSp>
          <p:cxnSp>
            <p:nvCxnSpPr>
              <p:cNvPr id="12" name="Straight Connector 11">
                <a:extLst>
                  <a:ext uri="{FF2B5EF4-FFF2-40B4-BE49-F238E27FC236}">
                    <a16:creationId xmlns:a16="http://schemas.microsoft.com/office/drawing/2014/main" id="{1E32AA1A-8B9C-48F6-B7C2-F7923AAD674C}"/>
                  </a:ext>
                </a:extLst>
              </p:cNvPr>
              <p:cNvCxnSpPr/>
              <p:nvPr/>
            </p:nvCxnSpPr>
            <p:spPr>
              <a:xfrm>
                <a:off x="6324600" y="4114799"/>
                <a:ext cx="685800" cy="0"/>
              </a:xfrm>
              <a:prstGeom prst="line">
                <a:avLst/>
              </a:prstGeom>
              <a:noFill/>
              <a:ln w="57150" cap="sq" cmpd="sng" algn="ctr">
                <a:solidFill>
                  <a:srgbClr val="00B0F0"/>
                </a:solidFill>
                <a:prstDash val="solid"/>
                <a:bevel/>
                <a:headEnd type="none"/>
                <a:tailEnd type="none"/>
              </a:ln>
              <a:effectLst/>
            </p:spPr>
          </p:cxnSp>
        </p:grpSp>
        <p:grpSp>
          <p:nvGrpSpPr>
            <p:cNvPr id="8" name="Group 7">
              <a:extLst>
                <a:ext uri="{FF2B5EF4-FFF2-40B4-BE49-F238E27FC236}">
                  <a16:creationId xmlns:a16="http://schemas.microsoft.com/office/drawing/2014/main" id="{24320D3E-BF9F-4685-93EF-E8B815BF91F6}"/>
                </a:ext>
              </a:extLst>
            </p:cNvPr>
            <p:cNvGrpSpPr/>
            <p:nvPr/>
          </p:nvGrpSpPr>
          <p:grpSpPr>
            <a:xfrm rot="10800000">
              <a:off x="14129252" y="7096365"/>
              <a:ext cx="829819" cy="468818"/>
              <a:chOff x="6549846" y="5382391"/>
              <a:chExt cx="685800" cy="685800"/>
            </a:xfrm>
          </p:grpSpPr>
          <p:cxnSp>
            <p:nvCxnSpPr>
              <p:cNvPr id="9" name="Straight Connector 8">
                <a:extLst>
                  <a:ext uri="{FF2B5EF4-FFF2-40B4-BE49-F238E27FC236}">
                    <a16:creationId xmlns:a16="http://schemas.microsoft.com/office/drawing/2014/main" id="{7C355425-7F4B-4E0C-A687-EC1CFC3E1A25}"/>
                  </a:ext>
                </a:extLst>
              </p:cNvPr>
              <p:cNvCxnSpPr/>
              <p:nvPr/>
            </p:nvCxnSpPr>
            <p:spPr>
              <a:xfrm flipV="1">
                <a:off x="6549848" y="5382391"/>
                <a:ext cx="0" cy="685800"/>
              </a:xfrm>
              <a:prstGeom prst="line">
                <a:avLst/>
              </a:prstGeom>
              <a:noFill/>
              <a:ln w="57150" cap="sq" cmpd="sng" algn="ctr">
                <a:solidFill>
                  <a:srgbClr val="00B0F0"/>
                </a:solidFill>
                <a:prstDash val="solid"/>
                <a:bevel/>
                <a:headEnd type="none"/>
                <a:tailEnd type="none"/>
              </a:ln>
              <a:effectLst/>
            </p:spPr>
          </p:cxnSp>
          <p:cxnSp>
            <p:nvCxnSpPr>
              <p:cNvPr id="10" name="Straight Connector 9">
                <a:extLst>
                  <a:ext uri="{FF2B5EF4-FFF2-40B4-BE49-F238E27FC236}">
                    <a16:creationId xmlns:a16="http://schemas.microsoft.com/office/drawing/2014/main" id="{101715A9-0ED9-46E3-91CD-698DF52B4A69}"/>
                  </a:ext>
                </a:extLst>
              </p:cNvPr>
              <p:cNvCxnSpPr/>
              <p:nvPr/>
            </p:nvCxnSpPr>
            <p:spPr>
              <a:xfrm>
                <a:off x="6549846" y="5382391"/>
                <a:ext cx="685800" cy="0"/>
              </a:xfrm>
              <a:prstGeom prst="line">
                <a:avLst/>
              </a:prstGeom>
              <a:noFill/>
              <a:ln w="57150" cap="sq" cmpd="sng" algn="ctr">
                <a:solidFill>
                  <a:srgbClr val="00B0F0"/>
                </a:solidFill>
                <a:prstDash val="solid"/>
                <a:bevel/>
                <a:headEnd type="none"/>
                <a:tailEnd type="none"/>
              </a:ln>
              <a:effectLst/>
            </p:spPr>
          </p:cxnSp>
        </p:grpSp>
      </p:grpSp>
      <p:sp>
        <p:nvSpPr>
          <p:cNvPr id="13" name="TextBox 12">
            <a:extLst>
              <a:ext uri="{FF2B5EF4-FFF2-40B4-BE49-F238E27FC236}">
                <a16:creationId xmlns:a16="http://schemas.microsoft.com/office/drawing/2014/main" id="{EE199E9B-AA22-45BE-A1A4-4D56CA038F03}"/>
              </a:ext>
            </a:extLst>
          </p:cNvPr>
          <p:cNvSpPr txBox="1"/>
          <p:nvPr/>
        </p:nvSpPr>
        <p:spPr>
          <a:xfrm>
            <a:off x="3838089" y="7728392"/>
            <a:ext cx="10611822" cy="1384995"/>
          </a:xfrm>
          <a:prstGeom prst="rect">
            <a:avLst/>
          </a:prstGeom>
          <a:noFill/>
        </p:spPr>
        <p:txBody>
          <a:bodyPr wrap="square" rtlCol="0">
            <a:spAutoFit/>
          </a:bodyPr>
          <a:lstStyle/>
          <a:p>
            <a:pPr algn="ctr"/>
            <a:r>
              <a:rPr lang="en-US" sz="2800" b="1" i="1" dirty="0">
                <a:solidFill>
                  <a:srgbClr val="001E5F"/>
                </a:solidFill>
              </a:rPr>
              <a:t>ORIL has discovered a different, scientifically-validated approach to cancer immuno-therapy and is a first-in-class therapy;</a:t>
            </a:r>
          </a:p>
          <a:p>
            <a:pPr algn="ctr"/>
            <a:r>
              <a:rPr lang="en-US" sz="2800" b="1" i="1" dirty="0">
                <a:solidFill>
                  <a:srgbClr val="001E5F"/>
                </a:solidFill>
              </a:rPr>
              <a:t>ORIL fills the gaps in I-O for combination therapy.    </a:t>
            </a:r>
            <a:endParaRPr lang="uk-UA" sz="2800" b="1" i="1" dirty="0">
              <a:solidFill>
                <a:srgbClr val="001E5F"/>
              </a:solidFill>
            </a:endParaRPr>
          </a:p>
        </p:txBody>
      </p:sp>
    </p:spTree>
    <p:extLst>
      <p:ext uri="{BB962C8B-B14F-4D97-AF65-F5344CB8AC3E}">
        <p14:creationId xmlns:p14="http://schemas.microsoft.com/office/powerpoint/2010/main" val="156620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D2F47CD7-B11C-427C-A4B5-B00B680C6A01}"/>
              </a:ext>
            </a:extLst>
          </p:cNvPr>
          <p:cNvSpPr>
            <a:spLocks noGrp="1"/>
          </p:cNvSpPr>
          <p:nvPr>
            <p:ph type="sldNum" sz="quarter" idx="10"/>
          </p:nvPr>
        </p:nvSpPr>
        <p:spPr>
          <a:xfrm>
            <a:off x="16916402" y="9072687"/>
            <a:ext cx="1733549" cy="954107"/>
          </a:xfrm>
          <a:prstGeom prst="rect">
            <a:avLst/>
          </a:prstGeom>
          <a:noFill/>
        </p:spPr>
        <p:txBody>
          <a:bodyPr wrap="square" rtlCol="0">
            <a:spAutoFit/>
          </a:bodyPr>
          <a:lstStyle>
            <a:lvl1pPr>
              <a:defRPr lang="uk-UA" sz="2800" b="1" smtClean="0">
                <a:solidFill>
                  <a:schemeClr val="accent2"/>
                </a:solidFill>
              </a:defRPr>
            </a:lvl1pPr>
          </a:lstStyle>
          <a:p>
            <a:pPr marL="0" marR="0" lvl="0" indent="0" algn="l" defTabSz="1371583"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mn-ea"/>
                <a:cs typeface="+mn-cs"/>
              </a:rPr>
              <a:t>page</a:t>
            </a:r>
          </a:p>
          <a:p>
            <a:pPr marL="0" marR="0" lvl="0" indent="0" algn="l" defTabSz="1371583"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mn-ea"/>
                <a:cs typeface="+mn-cs"/>
              </a:rPr>
              <a:t>0</a:t>
            </a:r>
            <a:fld id="{37D409AB-2201-4E18-8A34-C31753AD9B06}" type="slidenum">
              <a:rPr kumimoji="0" lang="uk-UA" sz="2800" b="1" i="0" u="none" strike="noStrike" kern="1200" cap="none" spc="0" normalizeH="0" baseline="0" noProof="0">
                <a:ln>
                  <a:noFill/>
                </a:ln>
                <a:solidFill>
                  <a:srgbClr val="C0C0C8"/>
                </a:solidFill>
                <a:effectLst/>
                <a:uLnTx/>
                <a:uFillTx/>
                <a:latin typeface="Roboto"/>
                <a:ea typeface="+mn-ea"/>
                <a:cs typeface="+mn-cs"/>
              </a:rPr>
              <a:pPr marL="0" marR="0" lvl="0" indent="0" algn="l" defTabSz="1371583" rtl="0" eaLnBrk="1" fontAlgn="auto" latinLnBrk="0" hangingPunct="1">
                <a:lnSpc>
                  <a:spcPct val="100000"/>
                </a:lnSpc>
                <a:spcBef>
                  <a:spcPts val="0"/>
                </a:spcBef>
                <a:spcAft>
                  <a:spcPts val="0"/>
                </a:spcAft>
                <a:buClrTx/>
                <a:buSzTx/>
                <a:buFontTx/>
                <a:buNone/>
                <a:tabLst/>
                <a:defRPr/>
              </a:pPr>
              <a:t>6</a:t>
            </a:fld>
            <a:endParaRPr kumimoji="0" lang="uk-UA" sz="2800" b="1" i="0" u="none" strike="noStrike" kern="1200" cap="none" spc="0" normalizeH="0" baseline="0" noProof="0">
              <a:ln>
                <a:noFill/>
              </a:ln>
              <a:solidFill>
                <a:srgbClr val="C0C0C8"/>
              </a:solidFill>
              <a:effectLst/>
              <a:uLnTx/>
              <a:uFillTx/>
              <a:latin typeface="Roboto"/>
              <a:ea typeface="+mn-ea"/>
              <a:cs typeface="+mn-cs"/>
            </a:endParaRPr>
          </a:p>
        </p:txBody>
      </p:sp>
      <p:sp>
        <p:nvSpPr>
          <p:cNvPr id="14" name="Rectangle 13">
            <a:extLst>
              <a:ext uri="{FF2B5EF4-FFF2-40B4-BE49-F238E27FC236}">
                <a16:creationId xmlns:a16="http://schemas.microsoft.com/office/drawing/2014/main" id="{9A03677E-C11F-4380-9C65-058A9C1D1C79}"/>
              </a:ext>
            </a:extLst>
          </p:cNvPr>
          <p:cNvSpPr/>
          <p:nvPr/>
        </p:nvSpPr>
        <p:spPr>
          <a:xfrm>
            <a:off x="2057400" y="2552699"/>
            <a:ext cx="13868400" cy="4190997"/>
          </a:xfrm>
          <a:prstGeom prst="rect">
            <a:avLst/>
          </a:prstGeom>
        </p:spPr>
        <p:txBody>
          <a:bodyPr wrap="square">
            <a:noAutofit/>
          </a:bodyPr>
          <a:lstStyle/>
          <a:p>
            <a:pPr marL="514345" marR="0" lvl="0" indent="-514345" algn="l" defTabSz="1371583" rtl="0" eaLnBrk="1" fontAlgn="auto" latinLnBrk="0" hangingPunct="1">
              <a:lnSpc>
                <a:spcPct val="100000"/>
              </a:lnSpc>
              <a:spcBef>
                <a:spcPts val="0"/>
              </a:spcBef>
              <a:spcAft>
                <a:spcPts val="0"/>
              </a:spcAft>
              <a:buClr>
                <a:srgbClr val="92D050"/>
              </a:buClr>
              <a:buSzPct val="120000"/>
              <a:buFont typeface="Wingdings" panose="05000000000000000000" pitchFamily="2" charset="2"/>
              <a:buChar char="ü"/>
              <a:tabLst/>
              <a:defRPr/>
            </a:pPr>
            <a:r>
              <a:rPr kumimoji="0" lang="en-GB" sz="2401" b="1" i="0" u="none" strike="noStrike" kern="1200" cap="none" spc="0" normalizeH="0" baseline="0" noProof="0" dirty="0">
                <a:ln>
                  <a:noFill/>
                </a:ln>
                <a:solidFill>
                  <a:srgbClr val="002060"/>
                </a:solidFill>
                <a:effectLst/>
                <a:uLnTx/>
                <a:uFillTx/>
                <a:latin typeface="Roboto"/>
                <a:ea typeface="+mn-ea"/>
                <a:cs typeface="+mn-cs"/>
              </a:rPr>
              <a:t>Results are spectacular with I-O </a:t>
            </a:r>
            <a:r>
              <a:rPr kumimoji="0" lang="en-AU" sz="2401" b="0" i="0" u="none" strike="noStrike" kern="1200" cap="none" spc="0" normalizeH="0" baseline="0" noProof="0" dirty="0">
                <a:ln>
                  <a:noFill/>
                </a:ln>
                <a:solidFill>
                  <a:srgbClr val="0A091B"/>
                </a:solidFill>
                <a:effectLst/>
                <a:uLnTx/>
                <a:uFillTx/>
                <a:latin typeface="Roboto"/>
                <a:ea typeface="+mn-ea"/>
                <a:cs typeface="+mn-cs"/>
              </a:rPr>
              <a:t>when used against the protein PD-1 in several types of cancer</a:t>
            </a:r>
          </a:p>
          <a:p>
            <a:pPr marR="0" lvl="0" algn="l" defTabSz="1371583" rtl="0" eaLnBrk="1" fontAlgn="auto" latinLnBrk="0" hangingPunct="1">
              <a:lnSpc>
                <a:spcPct val="100000"/>
              </a:lnSpc>
              <a:spcBef>
                <a:spcPts val="0"/>
              </a:spcBef>
              <a:spcAft>
                <a:spcPts val="0"/>
              </a:spcAft>
              <a:buClr>
                <a:srgbClr val="92D050"/>
              </a:buClr>
              <a:buSzPct val="120000"/>
              <a:tabLst/>
              <a:defRPr/>
            </a:pPr>
            <a:r>
              <a:rPr kumimoji="0" lang="en-AU" sz="2401" b="0" i="0" u="none" strike="noStrike" kern="1200" cap="none" spc="0" normalizeH="0" baseline="0" noProof="0" dirty="0">
                <a:ln>
                  <a:noFill/>
                </a:ln>
                <a:solidFill>
                  <a:srgbClr val="0A091B"/>
                </a:solidFill>
                <a:effectLst/>
                <a:uLnTx/>
                <a:uFillTx/>
                <a:latin typeface="Roboto"/>
                <a:ea typeface="+mn-ea"/>
                <a:cs typeface="+mn-cs"/>
              </a:rPr>
              <a:t>       eg. lung, renal, lymphoma and melanoma</a:t>
            </a:r>
            <a:r>
              <a:rPr kumimoji="0" lang="en-GB" sz="1101" b="1" i="1" u="none" strike="noStrike" kern="1200" cap="none" spc="0" normalizeH="0" baseline="0" noProof="0" dirty="0">
                <a:ln>
                  <a:noFill/>
                </a:ln>
                <a:solidFill>
                  <a:srgbClr val="FF0000"/>
                </a:solidFill>
                <a:effectLst/>
                <a:uLnTx/>
                <a:uFillTx/>
                <a:latin typeface="Roboto"/>
                <a:ea typeface="+mn-ea"/>
                <a:cs typeface="+mn-cs"/>
              </a:rPr>
              <a:t>	</a:t>
            </a:r>
          </a:p>
          <a:p>
            <a:pPr marL="0" marR="0" lvl="0" indent="0" algn="l" defTabSz="514345" rtl="0" eaLnBrk="1" fontAlgn="auto" latinLnBrk="0" hangingPunct="1">
              <a:lnSpc>
                <a:spcPct val="100000"/>
              </a:lnSpc>
              <a:spcBef>
                <a:spcPts val="0"/>
              </a:spcBef>
              <a:spcAft>
                <a:spcPts val="600"/>
              </a:spcAft>
              <a:buClrTx/>
              <a:buSzTx/>
              <a:buFontTx/>
              <a:buNone/>
              <a:tabLst/>
              <a:defRPr/>
            </a:pPr>
            <a:r>
              <a:rPr kumimoji="0" lang="en-GB" sz="2401" b="1" i="1" u="none" strike="noStrike" kern="1200" cap="none" spc="0" normalizeH="0" baseline="0" noProof="0" dirty="0">
                <a:ln>
                  <a:noFill/>
                </a:ln>
                <a:solidFill>
                  <a:srgbClr val="002060"/>
                </a:solidFill>
                <a:effectLst/>
                <a:uLnTx/>
                <a:uFillTx/>
                <a:latin typeface="Roboto"/>
                <a:ea typeface="+mn-ea"/>
                <a:cs typeface="+mn-cs"/>
              </a:rPr>
              <a:t>But………</a:t>
            </a:r>
            <a:endParaRPr kumimoji="0" lang="en-GB" sz="2401" b="1" i="0" u="none" strike="noStrike" kern="1200" cap="none" spc="0" normalizeH="0" baseline="0" noProof="0" dirty="0">
              <a:ln>
                <a:noFill/>
              </a:ln>
              <a:solidFill>
                <a:srgbClr val="002060"/>
              </a:solidFill>
              <a:effectLst/>
              <a:uLnTx/>
              <a:uFillTx/>
              <a:latin typeface="Roboto"/>
              <a:ea typeface="+mn-ea"/>
              <a:cs typeface="+mn-cs"/>
            </a:endParaRPr>
          </a:p>
          <a:p>
            <a:pPr marL="457195" marR="0" lvl="0" indent="-457195" algn="l" defTabSz="1371583" rtl="0" eaLnBrk="1" fontAlgn="auto" latinLnBrk="0" hangingPunct="1">
              <a:lnSpc>
                <a:spcPct val="100000"/>
              </a:lnSpc>
              <a:spcBef>
                <a:spcPts val="0"/>
              </a:spcBef>
              <a:spcAft>
                <a:spcPts val="1800"/>
              </a:spcAft>
              <a:buClr>
                <a:srgbClr val="FF0000"/>
              </a:buClr>
              <a:buSzTx/>
              <a:buFont typeface="Wingdings" panose="05000000000000000000" pitchFamily="2" charset="2"/>
              <a:buChar char="û"/>
              <a:tabLst/>
              <a:defRPr/>
            </a:pPr>
            <a:r>
              <a:rPr kumimoji="0" lang="en-GB" sz="2401" b="1" i="0" u="none" strike="noStrike" kern="1200" cap="none" spc="0" normalizeH="0" baseline="0" noProof="0" dirty="0">
                <a:ln>
                  <a:noFill/>
                </a:ln>
                <a:solidFill>
                  <a:srgbClr val="002060"/>
                </a:solidFill>
                <a:effectLst/>
                <a:uLnTx/>
                <a:uFillTx/>
                <a:latin typeface="Roboto"/>
                <a:ea typeface="+mn-ea"/>
                <a:cs typeface="+mn-cs"/>
              </a:rPr>
              <a:t>Still fails in 80% of patients</a:t>
            </a:r>
            <a:endParaRPr kumimoji="0" lang="en-GB" sz="2401" b="0" i="0" u="none" strike="noStrike" kern="1200" cap="none" spc="0" normalizeH="0" baseline="0" noProof="0" dirty="0">
              <a:ln>
                <a:noFill/>
              </a:ln>
              <a:solidFill>
                <a:srgbClr val="FF0000"/>
              </a:solidFill>
              <a:effectLst/>
              <a:uLnTx/>
              <a:uFillTx/>
              <a:latin typeface="Roboto"/>
              <a:ea typeface="+mn-ea"/>
              <a:cs typeface="+mn-cs"/>
            </a:endParaRPr>
          </a:p>
          <a:p>
            <a:pPr marL="457195" marR="0" lvl="0" indent="-457195" algn="l" defTabSz="1371583" rtl="0" eaLnBrk="1" fontAlgn="auto" latinLnBrk="0" hangingPunct="1">
              <a:lnSpc>
                <a:spcPct val="100000"/>
              </a:lnSpc>
              <a:spcBef>
                <a:spcPts val="0"/>
              </a:spcBef>
              <a:spcAft>
                <a:spcPts val="1800"/>
              </a:spcAft>
              <a:buClr>
                <a:srgbClr val="FF0000"/>
              </a:buClr>
              <a:buSzTx/>
              <a:buFont typeface="Wingdings" panose="05000000000000000000" pitchFamily="2" charset="2"/>
              <a:buChar char="û"/>
              <a:tabLst/>
              <a:defRPr/>
            </a:pPr>
            <a:r>
              <a:rPr kumimoji="0" lang="en-US" sz="2401" b="1" i="0" u="none" strike="noStrike" kern="1200" cap="none" spc="0" normalizeH="0" baseline="0" noProof="0" dirty="0">
                <a:ln>
                  <a:noFill/>
                </a:ln>
                <a:solidFill>
                  <a:srgbClr val="002060"/>
                </a:solidFill>
                <a:effectLst/>
                <a:uLnTx/>
                <a:uFillTx/>
                <a:latin typeface="Roboto"/>
                <a:ea typeface="+mn-ea"/>
                <a:cs typeface="+mn-cs"/>
              </a:rPr>
              <a:t>Only results in modest increases in the overall survival rate </a:t>
            </a:r>
            <a:r>
              <a:rPr kumimoji="0" lang="en-US" sz="2401" i="0" u="none" strike="noStrike" kern="1200" cap="none" spc="0" normalizeH="0" baseline="0" noProof="0" dirty="0">
                <a:ln>
                  <a:noFill/>
                </a:ln>
                <a:effectLst/>
                <a:uLnTx/>
                <a:uFillTx/>
                <a:latin typeface="Roboto"/>
                <a:ea typeface="+mn-ea"/>
                <a:cs typeface="+mn-cs"/>
              </a:rPr>
              <a:t>(1.6 months)</a:t>
            </a:r>
          </a:p>
          <a:p>
            <a:pPr marL="457195" marR="0" lvl="0" indent="-457195" algn="l" defTabSz="1371583" rtl="0" eaLnBrk="1" fontAlgn="auto" latinLnBrk="0" hangingPunct="1">
              <a:lnSpc>
                <a:spcPct val="100000"/>
              </a:lnSpc>
              <a:spcBef>
                <a:spcPts val="0"/>
              </a:spcBef>
              <a:spcAft>
                <a:spcPts val="1800"/>
              </a:spcAft>
              <a:buClr>
                <a:srgbClr val="FF0000"/>
              </a:buClr>
              <a:buSzTx/>
              <a:buFont typeface="Wingdings" panose="05000000000000000000" pitchFamily="2" charset="2"/>
              <a:buChar char="û"/>
              <a:tabLst/>
              <a:defRPr/>
            </a:pPr>
            <a:r>
              <a:rPr lang="en-US" sz="2401" b="1" dirty="0">
                <a:solidFill>
                  <a:srgbClr val="001E5F"/>
                </a:solidFill>
                <a:latin typeface="Roboto"/>
              </a:rPr>
              <a:t>Treatment is at</a:t>
            </a:r>
            <a:r>
              <a:rPr kumimoji="0" lang="en-US" sz="2401" b="0" i="0" u="none" strike="noStrike" kern="1200" cap="none" spc="0" normalizeH="0" baseline="0" noProof="0" dirty="0">
                <a:ln>
                  <a:noFill/>
                </a:ln>
                <a:solidFill>
                  <a:srgbClr val="0A091B"/>
                </a:solidFill>
                <a:effectLst/>
                <a:uLnTx/>
                <a:uFillTx/>
                <a:latin typeface="Roboto"/>
                <a:ea typeface="+mn-ea"/>
                <a:cs typeface="+mn-cs"/>
              </a:rPr>
              <a:t> </a:t>
            </a:r>
            <a:r>
              <a:rPr kumimoji="0" lang="en-US" sz="2401" b="1" i="0" u="none" strike="noStrike" kern="1200" cap="none" spc="0" normalizeH="0" baseline="0" noProof="0" dirty="0">
                <a:ln>
                  <a:noFill/>
                </a:ln>
                <a:solidFill>
                  <a:srgbClr val="002060"/>
                </a:solidFill>
                <a:effectLst/>
                <a:uLnTx/>
                <a:uFillTx/>
                <a:latin typeface="Roboto"/>
                <a:ea typeface="+mn-ea"/>
                <a:cs typeface="+mn-cs"/>
              </a:rPr>
              <a:t>very high costs</a:t>
            </a:r>
            <a:r>
              <a:rPr kumimoji="0" lang="en-US" sz="2401" b="0" i="0" u="none" strike="noStrike" kern="1200" cap="none" spc="0" normalizeH="0" baseline="0" noProof="0" dirty="0">
                <a:ln>
                  <a:noFill/>
                </a:ln>
                <a:solidFill>
                  <a:srgbClr val="002060"/>
                </a:solidFill>
                <a:effectLst/>
                <a:uLnTx/>
                <a:uFillTx/>
                <a:latin typeface="Roboto"/>
                <a:ea typeface="+mn-ea"/>
                <a:cs typeface="+mn-cs"/>
              </a:rPr>
              <a:t> </a:t>
            </a:r>
            <a:r>
              <a:rPr kumimoji="0" lang="en-US" sz="2401" b="0" i="0" u="none" strike="noStrike" kern="1200" cap="none" spc="0" normalizeH="0" baseline="0" noProof="0" dirty="0">
                <a:ln>
                  <a:noFill/>
                </a:ln>
                <a:solidFill>
                  <a:srgbClr val="0A091B">
                    <a:lumMod val="90000"/>
                    <a:lumOff val="10000"/>
                  </a:srgbClr>
                </a:solidFill>
                <a:effectLst/>
                <a:uLnTx/>
                <a:uFillTx/>
                <a:latin typeface="Roboto"/>
                <a:ea typeface="+mn-ea"/>
                <a:cs typeface="+mn-cs"/>
              </a:rPr>
              <a:t>to the patient (</a:t>
            </a:r>
            <a:r>
              <a:rPr kumimoji="0" lang="en-US" sz="2401" b="0" i="0" u="none" strike="noStrike" kern="1200" cap="none" spc="0" normalizeH="0" baseline="0" noProof="0" dirty="0">
                <a:ln>
                  <a:noFill/>
                </a:ln>
                <a:solidFill>
                  <a:srgbClr val="0A091B"/>
                </a:solidFill>
                <a:effectLst/>
                <a:uLnTx/>
                <a:uFillTx/>
                <a:latin typeface="Roboto"/>
                <a:ea typeface="+mn-ea"/>
                <a:cs typeface="+mn-cs"/>
              </a:rPr>
              <a:t>US$120,000+ annually)</a:t>
            </a:r>
          </a:p>
          <a:p>
            <a:pPr marL="457195" marR="0" lvl="0" indent="-457195" algn="l" defTabSz="1371583" rtl="0" eaLnBrk="1" fontAlgn="auto" latinLnBrk="0" hangingPunct="1">
              <a:lnSpc>
                <a:spcPct val="100000"/>
              </a:lnSpc>
              <a:spcBef>
                <a:spcPts val="0"/>
              </a:spcBef>
              <a:spcAft>
                <a:spcPts val="1800"/>
              </a:spcAft>
              <a:buClr>
                <a:srgbClr val="FF0000"/>
              </a:buClr>
              <a:buSzTx/>
              <a:buFont typeface="Wingdings" panose="05000000000000000000" pitchFamily="2" charset="2"/>
              <a:buChar char="û"/>
              <a:tabLst/>
              <a:defRPr/>
            </a:pPr>
            <a:r>
              <a:rPr kumimoji="0" lang="en-GB" sz="2401" b="1" i="0" u="none" strike="noStrike" kern="1200" cap="none" spc="0" normalizeH="0" baseline="0" noProof="0" dirty="0">
                <a:ln>
                  <a:noFill/>
                </a:ln>
                <a:solidFill>
                  <a:srgbClr val="002060"/>
                </a:solidFill>
                <a:effectLst/>
                <a:uLnTx/>
                <a:uFillTx/>
                <a:latin typeface="Roboto"/>
                <a:ea typeface="+mn-ea"/>
                <a:cs typeface="+mn-cs"/>
              </a:rPr>
              <a:t>Only works in a small subset of cancer types</a:t>
            </a:r>
          </a:p>
          <a:p>
            <a:pPr marL="457195" marR="0" lvl="0" indent="-457195" algn="l" defTabSz="1371583" rtl="0" eaLnBrk="1" fontAlgn="auto" latinLnBrk="0" hangingPunct="1">
              <a:lnSpc>
                <a:spcPct val="100000"/>
              </a:lnSpc>
              <a:spcBef>
                <a:spcPts val="0"/>
              </a:spcBef>
              <a:spcAft>
                <a:spcPts val="1800"/>
              </a:spcAft>
              <a:buClr>
                <a:srgbClr val="FF0000"/>
              </a:buClr>
              <a:buSzTx/>
              <a:buFont typeface="Wingdings" panose="05000000000000000000" pitchFamily="2" charset="2"/>
              <a:buChar char="û"/>
              <a:tabLst/>
              <a:defRPr/>
            </a:pPr>
            <a:r>
              <a:rPr kumimoji="0" lang="en-GB" sz="2401" b="1" i="0" u="none" strike="noStrike" kern="1200" cap="none" spc="0" normalizeH="0" baseline="0" noProof="0" dirty="0">
                <a:ln>
                  <a:noFill/>
                </a:ln>
                <a:solidFill>
                  <a:srgbClr val="002060"/>
                </a:solidFill>
                <a:effectLst/>
                <a:uLnTx/>
                <a:uFillTx/>
                <a:latin typeface="Roboto"/>
                <a:ea typeface="+mn-ea"/>
                <a:cs typeface="+mn-cs"/>
              </a:rPr>
              <a:t>No reliable biomarker </a:t>
            </a:r>
            <a:r>
              <a:rPr kumimoji="0" lang="en-GB" sz="2401" b="0" i="0" u="none" strike="noStrike" kern="1200" cap="none" spc="0" normalizeH="0" baseline="0" noProof="0" dirty="0">
                <a:ln>
                  <a:noFill/>
                </a:ln>
                <a:solidFill>
                  <a:srgbClr val="0A091B"/>
                </a:solidFill>
                <a:effectLst/>
                <a:uLnTx/>
                <a:uFillTx/>
                <a:latin typeface="Roboto"/>
                <a:ea typeface="+mn-ea"/>
                <a:cs typeface="+mn-cs"/>
              </a:rPr>
              <a:t>yet to predict who responds well and who doesn’t </a:t>
            </a:r>
          </a:p>
          <a:p>
            <a:pPr marL="457195" marR="0" lvl="0" indent="-457195" algn="l" defTabSz="1371583" rtl="0" eaLnBrk="1" fontAlgn="auto" latinLnBrk="0" hangingPunct="1">
              <a:lnSpc>
                <a:spcPct val="100000"/>
              </a:lnSpc>
              <a:spcBef>
                <a:spcPts val="0"/>
              </a:spcBef>
              <a:spcAft>
                <a:spcPts val="1800"/>
              </a:spcAft>
              <a:buClr>
                <a:srgbClr val="FF0000"/>
              </a:buClr>
              <a:buSzTx/>
              <a:buFont typeface="Wingdings" panose="05000000000000000000" pitchFamily="2" charset="2"/>
              <a:buChar char="û"/>
              <a:tabLst/>
              <a:defRPr/>
            </a:pPr>
            <a:r>
              <a:rPr kumimoji="0" lang="en-US" sz="2401" b="0" i="0" u="none" strike="noStrike" kern="100" cap="none" spc="0" normalizeH="0" baseline="0" noProof="0" dirty="0">
                <a:ln>
                  <a:noFill/>
                </a:ln>
                <a:solidFill>
                  <a:srgbClr val="0A091B"/>
                </a:solidFill>
                <a:effectLst/>
                <a:uLnTx/>
                <a:uFillTx/>
                <a:latin typeface="Roboto"/>
                <a:ea typeface="MS ??"/>
                <a:cs typeface="+mn-cs"/>
              </a:rPr>
              <a:t>Overcoming </a:t>
            </a:r>
            <a:r>
              <a:rPr kumimoji="0" lang="en-US" sz="2401" b="1" i="0" u="none" strike="noStrike" kern="100" cap="none" spc="0" normalizeH="0" baseline="0" noProof="0" dirty="0">
                <a:ln>
                  <a:noFill/>
                </a:ln>
                <a:solidFill>
                  <a:srgbClr val="001E5F"/>
                </a:solidFill>
                <a:effectLst/>
                <a:uLnTx/>
                <a:uFillTx/>
                <a:latin typeface="Roboto"/>
                <a:ea typeface="MS ??"/>
                <a:cs typeface="+mn-cs"/>
              </a:rPr>
              <a:t>tumour</a:t>
            </a:r>
            <a:r>
              <a:rPr kumimoji="0" lang="en-US" sz="2401" b="0" i="0" u="none" strike="noStrike" kern="100" cap="none" spc="0" normalizeH="0" baseline="0" noProof="0" dirty="0">
                <a:ln>
                  <a:noFill/>
                </a:ln>
                <a:solidFill>
                  <a:srgbClr val="0A091B"/>
                </a:solidFill>
                <a:effectLst/>
                <a:uLnTx/>
                <a:uFillTx/>
                <a:latin typeface="Roboto"/>
                <a:ea typeface="MS ??"/>
                <a:cs typeface="+mn-cs"/>
              </a:rPr>
              <a:t> </a:t>
            </a:r>
            <a:r>
              <a:rPr kumimoji="0" lang="en-US" sz="2401" b="1" i="0" u="none" strike="noStrike" kern="100" cap="none" spc="0" normalizeH="0" baseline="0" noProof="0" dirty="0">
                <a:ln>
                  <a:noFill/>
                </a:ln>
                <a:solidFill>
                  <a:srgbClr val="002060"/>
                </a:solidFill>
                <a:effectLst/>
                <a:uLnTx/>
                <a:uFillTx/>
                <a:latin typeface="Roboto"/>
                <a:ea typeface="MS ??"/>
                <a:cs typeface="+mn-cs"/>
              </a:rPr>
              <a:t>resistance and toxicity</a:t>
            </a:r>
            <a:r>
              <a:rPr kumimoji="0" lang="en-US" sz="2401" b="0" i="0" u="none" strike="noStrike" kern="100" cap="none" spc="0" normalizeH="0" baseline="0" noProof="0" dirty="0">
                <a:ln>
                  <a:noFill/>
                </a:ln>
                <a:solidFill>
                  <a:srgbClr val="002060"/>
                </a:solidFill>
                <a:effectLst/>
                <a:uLnTx/>
                <a:uFillTx/>
                <a:latin typeface="Roboto"/>
                <a:ea typeface="MS ??"/>
                <a:cs typeface="+mn-cs"/>
              </a:rPr>
              <a:t> </a:t>
            </a:r>
            <a:r>
              <a:rPr kumimoji="0" lang="en-US" sz="2401" b="0" i="0" u="none" strike="noStrike" kern="100" cap="none" spc="0" normalizeH="0" baseline="0" noProof="0" dirty="0">
                <a:ln>
                  <a:noFill/>
                </a:ln>
                <a:solidFill>
                  <a:srgbClr val="0A091B"/>
                </a:solidFill>
                <a:effectLst/>
                <a:uLnTx/>
                <a:uFillTx/>
                <a:latin typeface="Roboto"/>
                <a:ea typeface="MS ??"/>
                <a:cs typeface="+mn-cs"/>
              </a:rPr>
              <a:t>remains a problem</a:t>
            </a:r>
            <a:endParaRPr kumimoji="0" lang="en-AU" sz="2401" b="0" i="0" u="none" strike="noStrike" kern="100" cap="none" spc="0" normalizeH="0" baseline="0" noProof="0" dirty="0">
              <a:ln>
                <a:noFill/>
              </a:ln>
              <a:solidFill>
                <a:srgbClr val="0A091B"/>
              </a:solidFill>
              <a:effectLst/>
              <a:uLnTx/>
              <a:uFillTx/>
              <a:latin typeface="Roboto"/>
              <a:ea typeface="MS ??"/>
              <a:cs typeface="+mn-cs"/>
            </a:endParaRPr>
          </a:p>
        </p:txBody>
      </p:sp>
      <p:sp>
        <p:nvSpPr>
          <p:cNvPr id="16" name="Title 1">
            <a:extLst>
              <a:ext uri="{FF2B5EF4-FFF2-40B4-BE49-F238E27FC236}">
                <a16:creationId xmlns:a16="http://schemas.microsoft.com/office/drawing/2014/main" id="{96CF0BA3-D683-4961-A444-055786C09B6B}"/>
              </a:ext>
            </a:extLst>
          </p:cNvPr>
          <p:cNvSpPr txBox="1">
            <a:spLocks/>
          </p:cNvSpPr>
          <p:nvPr/>
        </p:nvSpPr>
        <p:spPr>
          <a:xfrm>
            <a:off x="876300" y="571412"/>
            <a:ext cx="15659100" cy="1214179"/>
          </a:xfrm>
          <a:prstGeom prst="rect">
            <a:avLst/>
          </a:prstGeom>
          <a:noFill/>
        </p:spPr>
        <p:txBody>
          <a:bodyPr wrap="square" rtlCol="0" anchor="t">
            <a:spAutoFit/>
          </a:bodyPr>
          <a:lstStyle>
            <a:lvl1pPr algn="l" defTabSz="1371600" rtl="0" eaLnBrk="1" latinLnBrk="0" hangingPunct="1">
              <a:lnSpc>
                <a:spcPct val="90000"/>
              </a:lnSpc>
              <a:spcBef>
                <a:spcPct val="0"/>
              </a:spcBef>
              <a:buNone/>
              <a:defRPr lang="uk-UA" sz="4500" b="1" kern="1200">
                <a:solidFill>
                  <a:srgbClr val="00B0F0"/>
                </a:solidFill>
                <a:latin typeface="+mn-lt"/>
                <a:ea typeface="Roboto Condensed" panose="02000000000000000000" pitchFamily="2" charset="0"/>
                <a:cs typeface="+mn-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00B0F0"/>
                </a:solidFill>
                <a:effectLst/>
                <a:uLnTx/>
                <a:uFillTx/>
                <a:latin typeface="Roboto"/>
                <a:cs typeface="+mn-cs"/>
              </a:rPr>
              <a:t>Current Immuno-Oncology Landscape</a:t>
            </a:r>
            <a:br>
              <a:rPr kumimoji="0" lang="en-US" sz="4500" b="1" i="0" u="none" strike="noStrike" kern="1200" cap="none" spc="0" normalizeH="0" baseline="0" noProof="0" dirty="0">
                <a:ln>
                  <a:noFill/>
                </a:ln>
                <a:solidFill>
                  <a:srgbClr val="00B0F0"/>
                </a:solidFill>
                <a:effectLst/>
                <a:uLnTx/>
                <a:uFillTx/>
                <a:latin typeface="Roboto"/>
                <a:cs typeface="+mn-cs"/>
              </a:rPr>
            </a:br>
            <a:r>
              <a:rPr kumimoji="0" lang="en-US" sz="3600" b="1" i="1" u="none" strike="noStrike" kern="1200" cap="none" spc="0" normalizeH="0" baseline="0" noProof="0" dirty="0">
                <a:ln>
                  <a:noFill/>
                </a:ln>
                <a:solidFill>
                  <a:srgbClr val="002060"/>
                </a:solidFill>
                <a:effectLst/>
                <a:uLnTx/>
                <a:uFillTx/>
                <a:cs typeface="+mn-cs"/>
              </a:rPr>
              <a:t>Spectacular Results to Date But a Few Challenges Remain</a:t>
            </a:r>
          </a:p>
        </p:txBody>
      </p:sp>
      <p:grpSp>
        <p:nvGrpSpPr>
          <p:cNvPr id="19" name="Group 18">
            <a:extLst>
              <a:ext uri="{FF2B5EF4-FFF2-40B4-BE49-F238E27FC236}">
                <a16:creationId xmlns:a16="http://schemas.microsoft.com/office/drawing/2014/main" id="{78AD2331-3C2B-41DD-8ADC-7DC2B74EAB8C}"/>
              </a:ext>
            </a:extLst>
          </p:cNvPr>
          <p:cNvGrpSpPr/>
          <p:nvPr/>
        </p:nvGrpSpPr>
        <p:grpSpPr>
          <a:xfrm>
            <a:off x="4038600" y="7686768"/>
            <a:ext cx="9601200" cy="1385919"/>
            <a:chOff x="2090663" y="5970081"/>
            <a:chExt cx="12868408" cy="1595102"/>
          </a:xfrm>
        </p:grpSpPr>
        <p:grpSp>
          <p:nvGrpSpPr>
            <p:cNvPr id="21" name="Group 20">
              <a:extLst>
                <a:ext uri="{FF2B5EF4-FFF2-40B4-BE49-F238E27FC236}">
                  <a16:creationId xmlns:a16="http://schemas.microsoft.com/office/drawing/2014/main" id="{A0893680-7425-432C-B234-D6C80F3C3F7F}"/>
                </a:ext>
              </a:extLst>
            </p:cNvPr>
            <p:cNvGrpSpPr/>
            <p:nvPr/>
          </p:nvGrpSpPr>
          <p:grpSpPr>
            <a:xfrm>
              <a:off x="2090663" y="5970081"/>
              <a:ext cx="829819" cy="468818"/>
              <a:chOff x="6324600" y="4114799"/>
              <a:chExt cx="685800" cy="685800"/>
            </a:xfrm>
          </p:grpSpPr>
          <p:cxnSp>
            <p:nvCxnSpPr>
              <p:cNvPr id="25" name="Straight Connector 24">
                <a:extLst>
                  <a:ext uri="{FF2B5EF4-FFF2-40B4-BE49-F238E27FC236}">
                    <a16:creationId xmlns:a16="http://schemas.microsoft.com/office/drawing/2014/main" id="{6D9B6B33-7FB9-4074-B9A3-35DA0EA49D4A}"/>
                  </a:ext>
                </a:extLst>
              </p:cNvPr>
              <p:cNvCxnSpPr/>
              <p:nvPr/>
            </p:nvCxnSpPr>
            <p:spPr>
              <a:xfrm flipV="1">
                <a:off x="6324600" y="4114799"/>
                <a:ext cx="0" cy="685800"/>
              </a:xfrm>
              <a:prstGeom prst="line">
                <a:avLst/>
              </a:prstGeom>
              <a:noFill/>
              <a:ln w="57150" cap="sq" cmpd="sng" algn="ctr">
                <a:solidFill>
                  <a:srgbClr val="00B0F0"/>
                </a:solidFill>
                <a:prstDash val="solid"/>
                <a:bevel/>
                <a:headEnd type="none"/>
                <a:tailEnd type="none"/>
              </a:ln>
              <a:effectLst/>
            </p:spPr>
          </p:cxnSp>
          <p:cxnSp>
            <p:nvCxnSpPr>
              <p:cNvPr id="26" name="Straight Connector 25">
                <a:extLst>
                  <a:ext uri="{FF2B5EF4-FFF2-40B4-BE49-F238E27FC236}">
                    <a16:creationId xmlns:a16="http://schemas.microsoft.com/office/drawing/2014/main" id="{92C12FB1-E128-40F9-940E-6E0273DC6504}"/>
                  </a:ext>
                </a:extLst>
              </p:cNvPr>
              <p:cNvCxnSpPr/>
              <p:nvPr/>
            </p:nvCxnSpPr>
            <p:spPr>
              <a:xfrm>
                <a:off x="6324600" y="4114799"/>
                <a:ext cx="685800" cy="0"/>
              </a:xfrm>
              <a:prstGeom prst="line">
                <a:avLst/>
              </a:prstGeom>
              <a:noFill/>
              <a:ln w="57150" cap="sq" cmpd="sng" algn="ctr">
                <a:solidFill>
                  <a:srgbClr val="00B0F0"/>
                </a:solidFill>
                <a:prstDash val="solid"/>
                <a:bevel/>
                <a:headEnd type="none"/>
                <a:tailEnd type="none"/>
              </a:ln>
              <a:effectLst/>
            </p:spPr>
          </p:cxnSp>
        </p:grpSp>
        <p:grpSp>
          <p:nvGrpSpPr>
            <p:cNvPr id="22" name="Group 21">
              <a:extLst>
                <a:ext uri="{FF2B5EF4-FFF2-40B4-BE49-F238E27FC236}">
                  <a16:creationId xmlns:a16="http://schemas.microsoft.com/office/drawing/2014/main" id="{ABE70910-E945-4741-B597-7ADC1ED09758}"/>
                </a:ext>
              </a:extLst>
            </p:cNvPr>
            <p:cNvGrpSpPr/>
            <p:nvPr/>
          </p:nvGrpSpPr>
          <p:grpSpPr>
            <a:xfrm rot="10800000">
              <a:off x="14129252" y="7096365"/>
              <a:ext cx="829819" cy="468818"/>
              <a:chOff x="6549846" y="5382391"/>
              <a:chExt cx="685800" cy="685800"/>
            </a:xfrm>
          </p:grpSpPr>
          <p:cxnSp>
            <p:nvCxnSpPr>
              <p:cNvPr id="23" name="Straight Connector 22">
                <a:extLst>
                  <a:ext uri="{FF2B5EF4-FFF2-40B4-BE49-F238E27FC236}">
                    <a16:creationId xmlns:a16="http://schemas.microsoft.com/office/drawing/2014/main" id="{2E898833-006E-4ADC-90E6-CCA843F25E1B}"/>
                  </a:ext>
                </a:extLst>
              </p:cNvPr>
              <p:cNvCxnSpPr/>
              <p:nvPr/>
            </p:nvCxnSpPr>
            <p:spPr>
              <a:xfrm flipV="1">
                <a:off x="6549848" y="5382391"/>
                <a:ext cx="0" cy="685800"/>
              </a:xfrm>
              <a:prstGeom prst="line">
                <a:avLst/>
              </a:prstGeom>
              <a:noFill/>
              <a:ln w="57150" cap="sq" cmpd="sng" algn="ctr">
                <a:solidFill>
                  <a:srgbClr val="00B0F0"/>
                </a:solidFill>
                <a:prstDash val="solid"/>
                <a:bevel/>
                <a:headEnd type="none"/>
                <a:tailEnd type="none"/>
              </a:ln>
              <a:effectLst/>
            </p:spPr>
          </p:cxnSp>
          <p:cxnSp>
            <p:nvCxnSpPr>
              <p:cNvPr id="24" name="Straight Connector 23">
                <a:extLst>
                  <a:ext uri="{FF2B5EF4-FFF2-40B4-BE49-F238E27FC236}">
                    <a16:creationId xmlns:a16="http://schemas.microsoft.com/office/drawing/2014/main" id="{76B598C3-A055-491D-81BB-D3BB8E3EB4BC}"/>
                  </a:ext>
                </a:extLst>
              </p:cNvPr>
              <p:cNvCxnSpPr/>
              <p:nvPr/>
            </p:nvCxnSpPr>
            <p:spPr>
              <a:xfrm>
                <a:off x="6549846" y="5382391"/>
                <a:ext cx="685800" cy="0"/>
              </a:xfrm>
              <a:prstGeom prst="line">
                <a:avLst/>
              </a:prstGeom>
              <a:noFill/>
              <a:ln w="57150" cap="sq" cmpd="sng" algn="ctr">
                <a:solidFill>
                  <a:srgbClr val="00B0F0"/>
                </a:solidFill>
                <a:prstDash val="solid"/>
                <a:bevel/>
                <a:headEnd type="none"/>
                <a:tailEnd type="none"/>
              </a:ln>
              <a:effectLst/>
            </p:spPr>
          </p:cxnSp>
        </p:grpSp>
      </p:grpSp>
      <p:sp>
        <p:nvSpPr>
          <p:cNvPr id="15" name="Title 2">
            <a:extLst>
              <a:ext uri="{FF2B5EF4-FFF2-40B4-BE49-F238E27FC236}">
                <a16:creationId xmlns:a16="http://schemas.microsoft.com/office/drawing/2014/main" id="{80751A2C-9288-4FD1-A060-2E827A80E345}"/>
              </a:ext>
            </a:extLst>
          </p:cNvPr>
          <p:cNvSpPr>
            <a:spLocks noGrp="1"/>
          </p:cNvSpPr>
          <p:nvPr>
            <p:ph type="title"/>
          </p:nvPr>
        </p:nvSpPr>
        <p:spPr>
          <a:xfrm>
            <a:off x="4127408" y="7890436"/>
            <a:ext cx="9505948" cy="978729"/>
          </a:xfrm>
        </p:spPr>
        <p:txBody>
          <a:bodyPr/>
          <a:lstStyle/>
          <a:p>
            <a:pPr algn="ctr"/>
            <a:r>
              <a:rPr lang="en-US" sz="3200" i="1" dirty="0">
                <a:solidFill>
                  <a:srgbClr val="002060"/>
                </a:solidFill>
              </a:rPr>
              <a:t>ORIL Differs from Mainstream I-O Therapies by</a:t>
            </a:r>
            <a:br>
              <a:rPr lang="en-US" sz="3200" i="1" dirty="0">
                <a:solidFill>
                  <a:srgbClr val="002060"/>
                </a:solidFill>
              </a:rPr>
            </a:br>
            <a:r>
              <a:rPr lang="en-US" sz="3200" i="1" dirty="0">
                <a:solidFill>
                  <a:srgbClr val="002060"/>
                </a:solidFill>
              </a:rPr>
              <a:t>Effectively Targeting Today’s I-O Challenges</a:t>
            </a:r>
            <a:endParaRPr lang="en-US" sz="3200" dirty="0"/>
          </a:p>
        </p:txBody>
      </p:sp>
    </p:spTree>
    <p:extLst>
      <p:ext uri="{BB962C8B-B14F-4D97-AF65-F5344CB8AC3E}">
        <p14:creationId xmlns:p14="http://schemas.microsoft.com/office/powerpoint/2010/main" val="201886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571411"/>
            <a:ext cx="12153900" cy="1657377"/>
          </a:xfrm>
        </p:spPr>
        <p:txBody>
          <a:bodyPr/>
          <a:lstStyle/>
          <a:p>
            <a:r>
              <a:rPr lang="en-US" dirty="0">
                <a:solidFill>
                  <a:schemeClr val="accent1"/>
                </a:solidFill>
              </a:rPr>
              <a:t>ORIL’s Science Validation</a:t>
            </a:r>
            <a:br>
              <a:rPr lang="en-US" dirty="0"/>
            </a:br>
            <a:r>
              <a:rPr lang="en-US" sz="3600" i="1" dirty="0">
                <a:solidFill>
                  <a:srgbClr val="001E5F"/>
                </a:solidFill>
              </a:rPr>
              <a:t>Immuno-therapy &amp; Immuno-oncology</a:t>
            </a:r>
            <a:br>
              <a:rPr lang="en-US" dirty="0"/>
            </a:br>
            <a:endParaRPr lang="uk-UA" sz="3200" dirty="0">
              <a:solidFill>
                <a:srgbClr val="FF0000"/>
              </a:solidFill>
            </a:endParaRPr>
          </a:p>
        </p:txBody>
      </p:sp>
      <p:sp>
        <p:nvSpPr>
          <p:cNvPr id="4" name="Slide Number Placeholder 3"/>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7</a:t>
            </a:fld>
            <a:endParaRPr/>
          </a:p>
        </p:txBody>
      </p:sp>
      <p:sp>
        <p:nvSpPr>
          <p:cNvPr id="3" name="Rectangle 2"/>
          <p:cNvSpPr/>
          <p:nvPr/>
        </p:nvSpPr>
        <p:spPr>
          <a:xfrm>
            <a:off x="2286000" y="2642815"/>
            <a:ext cx="13456795" cy="3108543"/>
          </a:xfrm>
          <a:prstGeom prst="rect">
            <a:avLst/>
          </a:prstGeom>
        </p:spPr>
        <p:txBody>
          <a:bodyPr wrap="square">
            <a:spAutoFit/>
          </a:bodyPr>
          <a:lstStyle/>
          <a:p>
            <a:pPr lvl="0">
              <a:spcAft>
                <a:spcPts val="0"/>
              </a:spcAft>
            </a:pPr>
            <a:r>
              <a:rPr lang="en-AU" sz="2800" b="1" dirty="0">
                <a:solidFill>
                  <a:srgbClr val="00B0F0"/>
                </a:solidFill>
              </a:rPr>
              <a:t>2018 Nobel Prize in</a:t>
            </a:r>
            <a:r>
              <a:rPr lang="en-AU" sz="2800" dirty="0">
                <a:solidFill>
                  <a:srgbClr val="00B0F0"/>
                </a:solidFill>
              </a:rPr>
              <a:t> </a:t>
            </a:r>
            <a:r>
              <a:rPr lang="en-AU" sz="2800" b="1" dirty="0">
                <a:solidFill>
                  <a:srgbClr val="00B0F0"/>
                </a:solidFill>
              </a:rPr>
              <a:t>Physiology or Medicine</a:t>
            </a:r>
          </a:p>
          <a:p>
            <a:pPr lvl="0">
              <a:spcAft>
                <a:spcPts val="0"/>
              </a:spcAft>
            </a:pPr>
            <a:endParaRPr lang="en-AU" sz="2800" b="1" dirty="0">
              <a:solidFill>
                <a:srgbClr val="00B0F0"/>
              </a:solidFill>
            </a:endParaRPr>
          </a:p>
          <a:p>
            <a:pPr marL="457200" lvl="0" indent="-457200">
              <a:spcAft>
                <a:spcPts val="0"/>
              </a:spcAft>
              <a:buClr>
                <a:srgbClr val="00B0F0"/>
              </a:buClr>
              <a:buFont typeface="Wingdings" panose="05000000000000000000" pitchFamily="2" charset="2"/>
              <a:buChar char="q"/>
            </a:pPr>
            <a:r>
              <a:rPr lang="en-AU" sz="2800" dirty="0"/>
              <a:t>awarded to Dr Tasuku Honjo (Japan) and Dr James P Allison (USA) for their</a:t>
            </a:r>
          </a:p>
          <a:p>
            <a:pPr lvl="0">
              <a:spcAft>
                <a:spcPts val="0"/>
              </a:spcAft>
            </a:pPr>
            <a:r>
              <a:rPr lang="en-AU" sz="2800" dirty="0">
                <a:solidFill>
                  <a:srgbClr val="001E5F"/>
                </a:solidFill>
              </a:rPr>
              <a:t>     “</a:t>
            </a:r>
            <a:r>
              <a:rPr lang="en-AU" sz="2800" b="1" i="1" dirty="0">
                <a:solidFill>
                  <a:srgbClr val="001E5F"/>
                </a:solidFill>
              </a:rPr>
              <a:t>discovery of cancer therapy by inhibition of negative immune regulation</a:t>
            </a:r>
            <a:r>
              <a:rPr lang="en-AU" sz="2800" dirty="0">
                <a:solidFill>
                  <a:srgbClr val="001E5F"/>
                </a:solidFill>
              </a:rPr>
              <a:t>”.</a:t>
            </a:r>
          </a:p>
          <a:p>
            <a:pPr lvl="0">
              <a:spcAft>
                <a:spcPts val="0"/>
              </a:spcAft>
            </a:pPr>
            <a:endParaRPr lang="en-AU" sz="2800" u="sng" dirty="0">
              <a:solidFill>
                <a:srgbClr val="001E5F"/>
              </a:solidFill>
              <a:hlinkClick r:id="" action="ppaction://noaction">
                <a:extLst>
                  <a:ext uri="{A12FA001-AC4F-418D-AE19-62706E023703}">
                    <ahyp:hlinkClr xmlns:ahyp="http://schemas.microsoft.com/office/drawing/2018/hyperlinkcolor" val="tx"/>
                  </a:ext>
                </a:extLst>
              </a:hlinkClick>
            </a:endParaRPr>
          </a:p>
          <a:p>
            <a:pPr marL="463550" lvl="0">
              <a:spcAft>
                <a:spcPts val="0"/>
              </a:spcAft>
            </a:pPr>
            <a:r>
              <a:rPr lang="en-AU" sz="2400" u="sng" dirty="0">
                <a:solidFill>
                  <a:srgbClr val="00B0F0"/>
                </a:solidFill>
                <a:hlinkClick r:id="" action="ppaction://noaction">
                  <a:extLst>
                    <a:ext uri="{A12FA001-AC4F-418D-AE19-62706E023703}">
                      <ahyp:hlinkClr xmlns:ahyp="http://schemas.microsoft.com/office/drawing/2018/hyperlinkcolor" val="tx"/>
                    </a:ext>
                  </a:extLst>
                </a:hlinkClick>
              </a:rPr>
              <a:t>https://www.nobelprize.org/prizes/medicine/2018/summary/</a:t>
            </a:r>
            <a:endParaRPr lang="en-AU" sz="2400" dirty="0">
              <a:solidFill>
                <a:srgbClr val="00B0F0"/>
              </a:solidFill>
            </a:endParaRPr>
          </a:p>
          <a:p>
            <a:pPr lvl="0">
              <a:spcAft>
                <a:spcPts val="0"/>
              </a:spcAft>
            </a:pPr>
            <a:r>
              <a:rPr lang="en-AU" sz="3200" dirty="0"/>
              <a:t> </a:t>
            </a:r>
          </a:p>
        </p:txBody>
      </p:sp>
      <p:sp>
        <p:nvSpPr>
          <p:cNvPr id="2" name="TextBox 1">
            <a:extLst>
              <a:ext uri="{FF2B5EF4-FFF2-40B4-BE49-F238E27FC236}">
                <a16:creationId xmlns:a16="http://schemas.microsoft.com/office/drawing/2014/main" id="{CD7B9C30-C5BF-4C6E-BCE3-5903482F3316}"/>
              </a:ext>
            </a:extLst>
          </p:cNvPr>
          <p:cNvSpPr txBox="1"/>
          <p:nvPr/>
        </p:nvSpPr>
        <p:spPr>
          <a:xfrm>
            <a:off x="3048000" y="6362700"/>
            <a:ext cx="11734799" cy="1815882"/>
          </a:xfrm>
          <a:prstGeom prst="rect">
            <a:avLst/>
          </a:prstGeom>
          <a:noFill/>
        </p:spPr>
        <p:txBody>
          <a:bodyPr wrap="square" rtlCol="0">
            <a:spAutoFit/>
          </a:bodyPr>
          <a:lstStyle/>
          <a:p>
            <a:pPr>
              <a:buClr>
                <a:srgbClr val="00B0F0"/>
              </a:buClr>
            </a:pPr>
            <a:r>
              <a:rPr lang="en-AU" sz="2800" b="1" i="1" dirty="0">
                <a:solidFill>
                  <a:srgbClr val="001E5F"/>
                </a:solidFill>
              </a:rPr>
              <a:t>The ground-breaking work of Dr. Allison and Dr. Honjo showed how different strategies for inhibiting the brakes on the immune system (such as PD-1 inhibitors) can be used in the treatment of cancer patients. </a:t>
            </a:r>
          </a:p>
          <a:p>
            <a:pPr>
              <a:buClr>
                <a:srgbClr val="00B0F0"/>
              </a:buClr>
            </a:pPr>
            <a:r>
              <a:rPr lang="en-AU" sz="2800" b="1" i="1" dirty="0">
                <a:solidFill>
                  <a:srgbClr val="FF0000"/>
                </a:solidFill>
              </a:rPr>
              <a:t>This supports ORIL’s strategy. </a:t>
            </a:r>
          </a:p>
        </p:txBody>
      </p:sp>
      <p:grpSp>
        <p:nvGrpSpPr>
          <p:cNvPr id="6" name="Group 5">
            <a:extLst>
              <a:ext uri="{FF2B5EF4-FFF2-40B4-BE49-F238E27FC236}">
                <a16:creationId xmlns:a16="http://schemas.microsoft.com/office/drawing/2014/main" id="{20DF530B-A0FB-47BB-AE9A-F1BEC90172E5}"/>
              </a:ext>
            </a:extLst>
          </p:cNvPr>
          <p:cNvGrpSpPr/>
          <p:nvPr/>
        </p:nvGrpSpPr>
        <p:grpSpPr>
          <a:xfrm>
            <a:off x="2286000" y="6157336"/>
            <a:ext cx="13182600" cy="2556898"/>
            <a:chOff x="2090663" y="5970081"/>
            <a:chExt cx="12868408" cy="1595102"/>
          </a:xfrm>
        </p:grpSpPr>
        <p:grpSp>
          <p:nvGrpSpPr>
            <p:cNvPr id="7" name="Group 6">
              <a:extLst>
                <a:ext uri="{FF2B5EF4-FFF2-40B4-BE49-F238E27FC236}">
                  <a16:creationId xmlns:a16="http://schemas.microsoft.com/office/drawing/2014/main" id="{DE9D7738-C529-445B-A319-3A783BB05CA0}"/>
                </a:ext>
              </a:extLst>
            </p:cNvPr>
            <p:cNvGrpSpPr/>
            <p:nvPr/>
          </p:nvGrpSpPr>
          <p:grpSpPr>
            <a:xfrm>
              <a:off x="2090663" y="5970081"/>
              <a:ext cx="829819" cy="468818"/>
              <a:chOff x="6324600" y="4114799"/>
              <a:chExt cx="685800" cy="685800"/>
            </a:xfrm>
          </p:grpSpPr>
          <p:cxnSp>
            <p:nvCxnSpPr>
              <p:cNvPr id="11" name="Straight Connector 10">
                <a:extLst>
                  <a:ext uri="{FF2B5EF4-FFF2-40B4-BE49-F238E27FC236}">
                    <a16:creationId xmlns:a16="http://schemas.microsoft.com/office/drawing/2014/main" id="{CF38B269-E40B-4648-A72D-E457966611FD}"/>
                  </a:ext>
                </a:extLst>
              </p:cNvPr>
              <p:cNvCxnSpPr/>
              <p:nvPr/>
            </p:nvCxnSpPr>
            <p:spPr>
              <a:xfrm flipV="1">
                <a:off x="6324600" y="4114799"/>
                <a:ext cx="0" cy="685800"/>
              </a:xfrm>
              <a:prstGeom prst="line">
                <a:avLst/>
              </a:prstGeom>
              <a:noFill/>
              <a:ln w="57150" cap="sq" cmpd="sng" algn="ctr">
                <a:solidFill>
                  <a:srgbClr val="00B0F0"/>
                </a:solidFill>
                <a:prstDash val="solid"/>
                <a:bevel/>
                <a:headEnd type="none"/>
                <a:tailEnd type="none"/>
              </a:ln>
              <a:effectLst/>
            </p:spPr>
          </p:cxnSp>
          <p:cxnSp>
            <p:nvCxnSpPr>
              <p:cNvPr id="12" name="Straight Connector 11">
                <a:extLst>
                  <a:ext uri="{FF2B5EF4-FFF2-40B4-BE49-F238E27FC236}">
                    <a16:creationId xmlns:a16="http://schemas.microsoft.com/office/drawing/2014/main" id="{6DB95839-31B1-4AE3-9A52-EB0D1419CF0C}"/>
                  </a:ext>
                </a:extLst>
              </p:cNvPr>
              <p:cNvCxnSpPr/>
              <p:nvPr/>
            </p:nvCxnSpPr>
            <p:spPr>
              <a:xfrm>
                <a:off x="6324600" y="4114799"/>
                <a:ext cx="685800" cy="0"/>
              </a:xfrm>
              <a:prstGeom prst="line">
                <a:avLst/>
              </a:prstGeom>
              <a:noFill/>
              <a:ln w="57150" cap="sq" cmpd="sng" algn="ctr">
                <a:solidFill>
                  <a:srgbClr val="00B0F0"/>
                </a:solidFill>
                <a:prstDash val="solid"/>
                <a:bevel/>
                <a:headEnd type="none"/>
                <a:tailEnd type="none"/>
              </a:ln>
              <a:effectLst/>
            </p:spPr>
          </p:cxnSp>
        </p:grpSp>
        <p:grpSp>
          <p:nvGrpSpPr>
            <p:cNvPr id="8" name="Group 7">
              <a:extLst>
                <a:ext uri="{FF2B5EF4-FFF2-40B4-BE49-F238E27FC236}">
                  <a16:creationId xmlns:a16="http://schemas.microsoft.com/office/drawing/2014/main" id="{D6331ED3-FB17-4710-874D-85AB97C150F6}"/>
                </a:ext>
              </a:extLst>
            </p:cNvPr>
            <p:cNvGrpSpPr/>
            <p:nvPr/>
          </p:nvGrpSpPr>
          <p:grpSpPr>
            <a:xfrm rot="10800000">
              <a:off x="14129252" y="7096365"/>
              <a:ext cx="829819" cy="468818"/>
              <a:chOff x="6549846" y="5382391"/>
              <a:chExt cx="685800" cy="685800"/>
            </a:xfrm>
          </p:grpSpPr>
          <p:cxnSp>
            <p:nvCxnSpPr>
              <p:cNvPr id="9" name="Straight Connector 8">
                <a:extLst>
                  <a:ext uri="{FF2B5EF4-FFF2-40B4-BE49-F238E27FC236}">
                    <a16:creationId xmlns:a16="http://schemas.microsoft.com/office/drawing/2014/main" id="{E2C23897-78D1-43C5-B377-8A705D8A9974}"/>
                  </a:ext>
                </a:extLst>
              </p:cNvPr>
              <p:cNvCxnSpPr/>
              <p:nvPr/>
            </p:nvCxnSpPr>
            <p:spPr>
              <a:xfrm flipV="1">
                <a:off x="6549848" y="5382391"/>
                <a:ext cx="0" cy="685800"/>
              </a:xfrm>
              <a:prstGeom prst="line">
                <a:avLst/>
              </a:prstGeom>
              <a:noFill/>
              <a:ln w="57150" cap="sq" cmpd="sng" algn="ctr">
                <a:solidFill>
                  <a:srgbClr val="00B0F0"/>
                </a:solidFill>
                <a:prstDash val="solid"/>
                <a:bevel/>
                <a:headEnd type="none"/>
                <a:tailEnd type="none"/>
              </a:ln>
              <a:effectLst/>
            </p:spPr>
          </p:cxnSp>
          <p:cxnSp>
            <p:nvCxnSpPr>
              <p:cNvPr id="10" name="Straight Connector 9">
                <a:extLst>
                  <a:ext uri="{FF2B5EF4-FFF2-40B4-BE49-F238E27FC236}">
                    <a16:creationId xmlns:a16="http://schemas.microsoft.com/office/drawing/2014/main" id="{36ED0083-BFEB-4768-AC30-9CAE108156C2}"/>
                  </a:ext>
                </a:extLst>
              </p:cNvPr>
              <p:cNvCxnSpPr/>
              <p:nvPr/>
            </p:nvCxnSpPr>
            <p:spPr>
              <a:xfrm>
                <a:off x="6549846" y="5382391"/>
                <a:ext cx="685800" cy="0"/>
              </a:xfrm>
              <a:prstGeom prst="line">
                <a:avLst/>
              </a:prstGeom>
              <a:noFill/>
              <a:ln w="57150" cap="sq" cmpd="sng" algn="ctr">
                <a:solidFill>
                  <a:srgbClr val="00B0F0"/>
                </a:solidFill>
                <a:prstDash val="solid"/>
                <a:bevel/>
                <a:headEnd type="none"/>
                <a:tailEnd type="none"/>
              </a:ln>
              <a:effectLst/>
            </p:spPr>
          </p:cxnSp>
        </p:grpSp>
      </p:grpSp>
    </p:spTree>
    <p:extLst>
      <p:ext uri="{BB962C8B-B14F-4D97-AF65-F5344CB8AC3E}">
        <p14:creationId xmlns:p14="http://schemas.microsoft.com/office/powerpoint/2010/main" val="420846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14973300" cy="1214179"/>
          </a:xfrm>
        </p:spPr>
        <p:txBody>
          <a:bodyPr/>
          <a:lstStyle/>
          <a:p>
            <a:r>
              <a:rPr lang="en-US" dirty="0">
                <a:solidFill>
                  <a:schemeClr val="accent1"/>
                </a:solidFill>
              </a:rPr>
              <a:t>ORIL R&amp;D and Breakthroughs</a:t>
            </a:r>
            <a:br>
              <a:rPr lang="en-US" dirty="0">
                <a:solidFill>
                  <a:schemeClr val="accent1"/>
                </a:solidFill>
              </a:rPr>
            </a:br>
            <a:r>
              <a:rPr lang="en-US" sz="3600" i="1" dirty="0">
                <a:solidFill>
                  <a:srgbClr val="002060"/>
                </a:solidFill>
              </a:rPr>
              <a:t>The Development Story: Technical Challenges Solved </a:t>
            </a:r>
            <a:endParaRPr lang="uk-UA" sz="3600" i="1"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Roboto"/>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Roboto"/>
                <a:ea typeface="+mn-ea"/>
                <a:cs typeface="+mn-cs"/>
              </a:rPr>
              <a:t>0</a:t>
            </a:r>
            <a:fld id="{37D409AB-2201-4E18-8A34-C31753AD9B06}" type="slidenum">
              <a:rPr kumimoji="0" lang="uk-UA" sz="2800" b="1" i="0" u="none" strike="noStrike" kern="1200" cap="none" spc="0" normalizeH="0" baseline="0" noProof="0" smtClean="0">
                <a:ln>
                  <a:noFill/>
                </a:ln>
                <a:solidFill>
                  <a:srgbClr val="C0C0C8"/>
                </a:solidFill>
                <a:effectLst/>
                <a:uLnTx/>
                <a:uFillTx/>
                <a:latin typeface="Roboto"/>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8</a:t>
            </a:fld>
            <a:endParaRPr kumimoji="0" lang="uk-UA" sz="2800" b="1" i="0" u="none" strike="noStrike" kern="1200" cap="none" spc="0" normalizeH="0" baseline="0" noProof="0">
              <a:ln>
                <a:noFill/>
              </a:ln>
              <a:solidFill>
                <a:srgbClr val="C0C0C8"/>
              </a:solidFill>
              <a:effectLst/>
              <a:uLnTx/>
              <a:uFillTx/>
              <a:latin typeface="Roboto"/>
              <a:ea typeface="+mn-ea"/>
              <a:cs typeface="+mn-cs"/>
            </a:endParaRPr>
          </a:p>
        </p:txBody>
      </p:sp>
      <p:sp>
        <p:nvSpPr>
          <p:cNvPr id="24" name="Oval 23"/>
          <p:cNvSpPr>
            <a:spLocks noChangeAspect="1"/>
          </p:cNvSpPr>
          <p:nvPr/>
        </p:nvSpPr>
        <p:spPr>
          <a:xfrm>
            <a:off x="5981293" y="2563865"/>
            <a:ext cx="1836000" cy="18360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Roboto"/>
                <a:ea typeface="+mn-ea"/>
                <a:cs typeface="+mn-cs"/>
              </a:rPr>
              <a:t>Plant Extracts</a:t>
            </a:r>
            <a:endParaRPr kumimoji="0" lang="uk-UA" sz="2400" b="0" i="0" u="none" strike="noStrike" kern="1200" cap="none" spc="0" normalizeH="0" baseline="0" noProof="0" dirty="0">
              <a:ln>
                <a:noFill/>
              </a:ln>
              <a:solidFill>
                <a:srgbClr val="002060"/>
              </a:solidFill>
              <a:effectLst/>
              <a:uLnTx/>
              <a:uFillTx/>
              <a:latin typeface="Roboto"/>
              <a:ea typeface="+mn-ea"/>
              <a:cs typeface="+mn-cs"/>
            </a:endParaRPr>
          </a:p>
        </p:txBody>
      </p:sp>
      <p:sp>
        <p:nvSpPr>
          <p:cNvPr id="27" name="Oval 26"/>
          <p:cNvSpPr>
            <a:spLocks noChangeAspect="1"/>
          </p:cNvSpPr>
          <p:nvPr/>
        </p:nvSpPr>
        <p:spPr>
          <a:xfrm>
            <a:off x="11095388" y="2771656"/>
            <a:ext cx="3133844" cy="3133844"/>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71600" rtl="0" eaLnBrk="1" fontAlgn="auto" latinLnBrk="0" hangingPunct="1">
              <a:lnSpc>
                <a:spcPts val="256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Roboto"/>
                <a:ea typeface="+mn-ea"/>
                <a:cs typeface="+mn-cs"/>
              </a:rPr>
              <a:t>New I-T Drug Lead Candidate</a:t>
            </a:r>
          </a:p>
          <a:p>
            <a:pPr marL="0" marR="0" lvl="0" indent="0" algn="ctr" defTabSz="1371600" rtl="0" eaLnBrk="1" fontAlgn="auto" latinLnBrk="0" hangingPunct="1">
              <a:lnSpc>
                <a:spcPts val="256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Roboto"/>
                <a:ea typeface="+mn-ea"/>
                <a:cs typeface="+mn-cs"/>
              </a:rPr>
              <a:t>ORIL019: </a:t>
            </a:r>
          </a:p>
          <a:p>
            <a:pPr marL="0" marR="0" lvl="0" indent="0" algn="ctr" defTabSz="1371600" rtl="0" eaLnBrk="1" fontAlgn="auto" latinLnBrk="0" hangingPunct="1">
              <a:lnSpc>
                <a:spcPts val="256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B0F0"/>
                </a:solidFill>
                <a:effectLst/>
                <a:uLnTx/>
                <a:uFillTx/>
                <a:latin typeface="Roboto"/>
                <a:cs typeface="+mn-cs"/>
              </a:rPr>
              <a:t>A First-Class, Small Molecule, Anti-Cancer Drug</a:t>
            </a:r>
            <a:endParaRPr kumimoji="0" lang="en-US" sz="1800" b="1" i="0" u="none" strike="noStrike" kern="1200" cap="none" spc="0" normalizeH="0" baseline="0" noProof="0" dirty="0">
              <a:ln>
                <a:noFill/>
              </a:ln>
              <a:solidFill>
                <a:srgbClr val="00B0F0"/>
              </a:solidFill>
              <a:effectLst/>
              <a:uLnTx/>
              <a:uFillTx/>
              <a:latin typeface="Roboto"/>
              <a:ea typeface="+mn-ea"/>
              <a:cs typeface="+mn-cs"/>
            </a:endParaRPr>
          </a:p>
        </p:txBody>
      </p:sp>
      <p:cxnSp>
        <p:nvCxnSpPr>
          <p:cNvPr id="5" name="Curved Connector 4"/>
          <p:cNvCxnSpPr>
            <a:cxnSpLocks/>
            <a:endCxn id="32" idx="0"/>
          </p:cNvCxnSpPr>
          <p:nvPr/>
        </p:nvCxnSpPr>
        <p:spPr>
          <a:xfrm rot="10800000" flipV="1">
            <a:off x="3236234" y="3420252"/>
            <a:ext cx="2737548" cy="1153942"/>
          </a:xfrm>
          <a:prstGeom prst="curvedConnector2">
            <a:avLst/>
          </a:prstGeom>
          <a:ln w="25400" cap="sq">
            <a:solidFill>
              <a:schemeClr val="accent1"/>
            </a:solidFill>
            <a:prstDash val="sysDash"/>
            <a:bevel/>
            <a:headEnd type="none"/>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381000" y="2230342"/>
            <a:ext cx="5638799" cy="1115660"/>
            <a:chOff x="1085617" y="3065264"/>
            <a:chExt cx="5638799" cy="1115660"/>
          </a:xfrm>
        </p:grpSpPr>
        <p:sp>
          <p:nvSpPr>
            <p:cNvPr id="29" name="TextBox 28"/>
            <p:cNvSpPr txBox="1"/>
            <p:nvPr/>
          </p:nvSpPr>
          <p:spPr>
            <a:xfrm>
              <a:off x="1091916" y="3065264"/>
              <a:ext cx="4707419" cy="523220"/>
            </a:xfrm>
            <a:prstGeom prst="rect">
              <a:avLst/>
            </a:prstGeom>
            <a:noFill/>
          </p:spPr>
          <p:txBody>
            <a:bodyPr wrap="square" rtlCol="0">
              <a:spAutoFit/>
            </a:bodyPr>
            <a:lstStyle/>
            <a:p>
              <a:pPr marL="0" marR="0" lvl="0" indent="0"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Roboto Condensed"/>
                  <a:ea typeface="+mn-ea"/>
                  <a:cs typeface="+mn-cs"/>
                </a:rPr>
                <a:t>Starting Point:</a:t>
              </a:r>
              <a:endParaRPr kumimoji="0" lang="uk-UA" sz="2800" b="1" i="0" u="none" strike="noStrike" kern="1200" cap="none" spc="0" normalizeH="0" baseline="0" noProof="0" dirty="0">
                <a:ln>
                  <a:noFill/>
                </a:ln>
                <a:solidFill>
                  <a:srgbClr val="002060"/>
                </a:solidFill>
                <a:effectLst/>
                <a:uLnTx/>
                <a:uFillTx/>
                <a:latin typeface="+mj-lt"/>
                <a:ea typeface="+mn-ea"/>
                <a:cs typeface="+mn-cs"/>
              </a:endParaRPr>
            </a:p>
          </p:txBody>
        </p:sp>
        <p:sp>
          <p:nvSpPr>
            <p:cNvPr id="30" name="TextBox 29"/>
            <p:cNvSpPr txBox="1"/>
            <p:nvPr/>
          </p:nvSpPr>
          <p:spPr>
            <a:xfrm>
              <a:off x="1085617" y="3473038"/>
              <a:ext cx="5638799" cy="707886"/>
            </a:xfrm>
            <a:prstGeom prst="rect">
              <a:avLst/>
            </a:prstGeom>
            <a:noFill/>
          </p:spPr>
          <p:txBody>
            <a:bodyPr wrap="square" rtlCol="0">
              <a:spAutoFit/>
            </a:bodyPr>
            <a:lstStyle/>
            <a:p>
              <a:pPr marL="0" marR="0" lvl="0" indent="0" defTabSz="134937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Roboto"/>
                  <a:ea typeface="+mn-ea"/>
                  <a:cs typeface="+mn-cs"/>
                </a:rPr>
                <a:t>Plant extracts with proven </a:t>
              </a:r>
              <a:r>
                <a:rPr kumimoji="0" lang="en-US" sz="2000" b="1" i="0" u="none" strike="noStrike" kern="1200" cap="none" spc="0" normalizeH="0" baseline="0" noProof="0" dirty="0">
                  <a:ln>
                    <a:noFill/>
                  </a:ln>
                  <a:solidFill>
                    <a:srgbClr val="002060"/>
                  </a:solidFill>
                  <a:effectLst/>
                  <a:uLnTx/>
                  <a:uFillTx/>
                  <a:latin typeface="Roboto"/>
                  <a:ea typeface="+mn-ea"/>
                  <a:cs typeface="+mn-cs"/>
                </a:rPr>
                <a:t>anti-cancer</a:t>
              </a:r>
              <a:r>
                <a:rPr kumimoji="0" lang="en-US" sz="2000" b="0" i="0" u="none" strike="noStrike" kern="1200" cap="none" spc="0" normalizeH="0" baseline="0" noProof="0" dirty="0">
                  <a:ln>
                    <a:noFill/>
                  </a:ln>
                  <a:solidFill>
                    <a:srgbClr val="002060"/>
                  </a:solidFill>
                  <a:effectLst/>
                  <a:uLnTx/>
                  <a:uFillTx/>
                  <a:latin typeface="Roboto"/>
                  <a:ea typeface="+mn-ea"/>
                  <a:cs typeface="+mn-cs"/>
                </a:rPr>
                <a:t> activity</a:t>
              </a:r>
            </a:p>
            <a:p>
              <a:pPr marL="0" marR="0" lvl="0" indent="0" defTabSz="1371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Roboto"/>
                  <a:ea typeface="+mn-ea"/>
                  <a:cs typeface="+mn-cs"/>
                </a:rPr>
                <a:t>as found in </a:t>
              </a:r>
              <a:r>
                <a:rPr kumimoji="0" lang="en-US" sz="2000" b="1" i="0" u="none" strike="noStrike" kern="1200" cap="none" spc="0" normalizeH="0" baseline="0" noProof="0" dirty="0">
                  <a:ln>
                    <a:noFill/>
                  </a:ln>
                  <a:solidFill>
                    <a:srgbClr val="002060"/>
                  </a:solidFill>
                  <a:effectLst/>
                  <a:uLnTx/>
                  <a:uFillTx/>
                  <a:latin typeface="Roboto"/>
                  <a:ea typeface="+mn-ea"/>
                  <a:cs typeface="+mn-cs"/>
                </a:rPr>
                <a:t>Traditional Chinese</a:t>
              </a:r>
              <a:r>
                <a:rPr kumimoji="0" lang="en-US" sz="2000" b="0" i="0" u="none" strike="noStrike" kern="1200" cap="none" spc="0" normalizeH="0" baseline="0" noProof="0" dirty="0">
                  <a:ln>
                    <a:noFill/>
                  </a:ln>
                  <a:solidFill>
                    <a:srgbClr val="002060"/>
                  </a:solidFill>
                  <a:effectLst/>
                  <a:uLnTx/>
                  <a:uFillTx/>
                  <a:latin typeface="Roboto"/>
                  <a:ea typeface="+mn-ea"/>
                  <a:cs typeface="+mn-cs"/>
                </a:rPr>
                <a:t> </a:t>
              </a:r>
              <a:r>
                <a:rPr kumimoji="0" lang="en-US" sz="2000" b="1" i="0" u="none" strike="noStrike" kern="1200" cap="none" spc="0" normalizeH="0" baseline="0" noProof="0" dirty="0">
                  <a:ln>
                    <a:noFill/>
                  </a:ln>
                  <a:solidFill>
                    <a:srgbClr val="002060"/>
                  </a:solidFill>
                  <a:effectLst/>
                  <a:uLnTx/>
                  <a:uFillTx/>
                  <a:latin typeface="Roboto"/>
                  <a:ea typeface="+mn-ea"/>
                  <a:cs typeface="+mn-cs"/>
                </a:rPr>
                <a:t>Medicine</a:t>
              </a:r>
            </a:p>
          </p:txBody>
        </p:sp>
      </p:grpSp>
      <p:cxnSp>
        <p:nvCxnSpPr>
          <p:cNvPr id="37" name="Curved Connector 36"/>
          <p:cNvCxnSpPr>
            <a:cxnSpLocks/>
          </p:cNvCxnSpPr>
          <p:nvPr/>
        </p:nvCxnSpPr>
        <p:spPr>
          <a:xfrm rot="16200000" flipH="1">
            <a:off x="2732081" y="5043981"/>
            <a:ext cx="1152711" cy="2943917"/>
          </a:xfrm>
          <a:prstGeom prst="curvedConnector2">
            <a:avLst/>
          </a:prstGeom>
          <a:ln w="25400" cap="sq">
            <a:solidFill>
              <a:schemeClr val="accent1"/>
            </a:solidFill>
            <a:prstDash val="sysDash"/>
            <a:bevel/>
            <a:headEnd type="none"/>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266360" y="5097838"/>
            <a:ext cx="4067639" cy="646331"/>
          </a:xfrm>
          <a:prstGeom prst="rect">
            <a:avLst/>
          </a:prstGeom>
          <a:noFill/>
        </p:spPr>
        <p:txBody>
          <a:bodyPr wrap="square" rtlCol="0">
            <a:spAutoFit/>
          </a:bodyPr>
          <a:lstStyle/>
          <a:p>
            <a:pPr marL="0" marR="0" lvl="0" indent="0"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Roboto"/>
                <a:ea typeface="+mn-ea"/>
                <a:cs typeface="+mn-cs"/>
              </a:rPr>
              <a:t>A new method of manufacture (GMP)</a:t>
            </a:r>
          </a:p>
          <a:p>
            <a:pPr marL="0" marR="0" lvl="0" indent="0"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Roboto"/>
                <a:ea typeface="+mn-ea"/>
                <a:cs typeface="+mn-cs"/>
              </a:rPr>
              <a:t>Target and mode of action validated</a:t>
            </a:r>
            <a:endParaRPr kumimoji="0" lang="uk-UA" sz="1800" b="0" i="0" u="none" strike="noStrike" kern="1200" cap="none" spc="0" normalizeH="0" baseline="0" noProof="0" dirty="0">
              <a:ln>
                <a:noFill/>
              </a:ln>
              <a:solidFill>
                <a:srgbClr val="002060"/>
              </a:solidFill>
              <a:effectLst/>
              <a:uLnTx/>
              <a:uFillTx/>
              <a:latin typeface="Roboto"/>
              <a:ea typeface="+mn-ea"/>
              <a:cs typeface="+mn-cs"/>
            </a:endParaRPr>
          </a:p>
        </p:txBody>
      </p:sp>
      <p:grpSp>
        <p:nvGrpSpPr>
          <p:cNvPr id="52" name="Group 51"/>
          <p:cNvGrpSpPr/>
          <p:nvPr/>
        </p:nvGrpSpPr>
        <p:grpSpPr>
          <a:xfrm>
            <a:off x="4953001" y="6591300"/>
            <a:ext cx="5638799" cy="2133600"/>
            <a:chOff x="-2137209" y="2137903"/>
            <a:chExt cx="5245395" cy="2133600"/>
          </a:xfrm>
        </p:grpSpPr>
        <p:sp>
          <p:nvSpPr>
            <p:cNvPr id="53" name="TextBox 52"/>
            <p:cNvSpPr txBox="1"/>
            <p:nvPr/>
          </p:nvSpPr>
          <p:spPr>
            <a:xfrm>
              <a:off x="-2137209" y="2137903"/>
              <a:ext cx="5245395" cy="892552"/>
            </a:xfrm>
            <a:prstGeom prst="rect">
              <a:avLst/>
            </a:prstGeom>
            <a:noFill/>
          </p:spPr>
          <p:txBody>
            <a:bodyPr wrap="square" rtlCol="0">
              <a:spAutoFit/>
            </a:bodyPr>
            <a:lstStyle/>
            <a:p>
              <a:pPr marL="0" marR="0" lvl="0" indent="0"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Roboto Condensed"/>
                  <a:ea typeface="+mn-ea"/>
                  <a:cs typeface="+mn-cs"/>
                </a:rPr>
                <a:t>Discovery 2: </a:t>
              </a:r>
            </a:p>
            <a:p>
              <a:pPr marL="0" marR="0" lvl="0" indent="0"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Roboto Condensed"/>
                  <a:ea typeface="+mn-ea"/>
                  <a:cs typeface="+mn-cs"/>
                </a:rPr>
                <a:t>Multi-pronged Delivery</a:t>
              </a:r>
              <a:endParaRPr kumimoji="0" lang="uk-UA" sz="2400" b="1" i="0" u="none" strike="noStrike" kern="1200" cap="none" spc="0" normalizeH="0" baseline="0" noProof="0" dirty="0">
                <a:ln>
                  <a:noFill/>
                </a:ln>
                <a:solidFill>
                  <a:srgbClr val="002060"/>
                </a:solidFill>
                <a:effectLst/>
                <a:uLnTx/>
                <a:uFillTx/>
                <a:latin typeface="+mj-lt"/>
                <a:ea typeface="+mn-ea"/>
                <a:cs typeface="+mn-cs"/>
              </a:endParaRPr>
            </a:p>
          </p:txBody>
        </p:sp>
        <p:sp>
          <p:nvSpPr>
            <p:cNvPr id="54" name="TextBox 53"/>
            <p:cNvSpPr txBox="1"/>
            <p:nvPr/>
          </p:nvSpPr>
          <p:spPr>
            <a:xfrm>
              <a:off x="-2137208" y="2948064"/>
              <a:ext cx="4910810" cy="1323439"/>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Roboto"/>
                  <a:ea typeface="+mn-ea"/>
                  <a:cs typeface="+mn-cs"/>
                </a:rPr>
                <a:t>New formulations for drug delivery:</a:t>
              </a:r>
            </a:p>
            <a:p>
              <a:pPr marL="633413" marR="0" lvl="0" indent="-3429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Roboto"/>
                  <a:ea typeface="+mn-ea"/>
                  <a:cs typeface="+mn-cs"/>
                </a:rPr>
                <a:t>Dermal gel</a:t>
              </a:r>
            </a:p>
            <a:p>
              <a:pPr marL="633413" marR="0" lvl="0" indent="-3429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Roboto"/>
                  <a:ea typeface="+mn-ea"/>
                  <a:cs typeface="+mn-cs"/>
                </a:rPr>
                <a:t>Tablets / Capsules</a:t>
              </a:r>
            </a:p>
            <a:p>
              <a:pPr marL="633413" marR="0" lvl="0" indent="-34290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Roboto"/>
                  <a:ea typeface="+mn-ea"/>
                  <a:cs typeface="+mn-cs"/>
                </a:rPr>
                <a:t>I.V. </a:t>
              </a:r>
            </a:p>
          </p:txBody>
        </p:sp>
      </p:grpSp>
      <p:cxnSp>
        <p:nvCxnSpPr>
          <p:cNvPr id="55" name="Curved Connector 54"/>
          <p:cNvCxnSpPr>
            <a:cxnSpLocks/>
          </p:cNvCxnSpPr>
          <p:nvPr/>
        </p:nvCxnSpPr>
        <p:spPr>
          <a:xfrm flipV="1">
            <a:off x="8351837" y="5911800"/>
            <a:ext cx="4574987" cy="2064630"/>
          </a:xfrm>
          <a:prstGeom prst="curvedConnector2">
            <a:avLst/>
          </a:prstGeom>
          <a:ln w="25400" cap="sq">
            <a:solidFill>
              <a:schemeClr val="accent1"/>
            </a:solidFill>
            <a:prstDash val="sysDash"/>
            <a:bevel/>
            <a:headEnd type="none"/>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2964387" y="7020461"/>
            <a:ext cx="4724398" cy="1323439"/>
          </a:xfrm>
          <a:prstGeom prst="rect">
            <a:avLst/>
          </a:prstGeom>
          <a:noFill/>
        </p:spPr>
        <p:txBody>
          <a:bodyPr wrap="square" rtlCol="0">
            <a:spAutoFit/>
          </a:bodyPr>
          <a:lstStyle/>
          <a:p>
            <a:pPr marL="0" marR="0" lvl="0" indent="0" defTabSz="1371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Roboto"/>
                <a:ea typeface="+mn-ea"/>
                <a:cs typeface="+mn-cs"/>
              </a:rPr>
              <a:t>Design &amp; development of:-</a:t>
            </a:r>
          </a:p>
          <a:p>
            <a:pPr marL="342900" marR="0" lvl="0" indent="-342900"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Roboto"/>
                <a:ea typeface="+mn-ea"/>
                <a:cs typeface="+mn-cs"/>
              </a:rPr>
              <a:t>novel, water-soluble molecules</a:t>
            </a:r>
          </a:p>
          <a:p>
            <a:pPr marL="342900" marR="0" lvl="0" indent="-342900"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Roboto"/>
                <a:ea typeface="+mn-ea"/>
                <a:cs typeface="+mn-cs"/>
              </a:rPr>
              <a:t>safe and well-tolerated by the body</a:t>
            </a:r>
          </a:p>
          <a:p>
            <a:pPr marL="342900" marR="0" lvl="0" indent="-342900"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Roboto"/>
              </a:rPr>
              <a:t>high</a:t>
            </a:r>
            <a:r>
              <a:rPr kumimoji="0" lang="en-US" sz="2000" b="0" i="0" u="none" strike="noStrike" kern="1200" cap="none" spc="0" normalizeH="0" baseline="0" noProof="0" dirty="0">
                <a:ln>
                  <a:noFill/>
                </a:ln>
                <a:solidFill>
                  <a:srgbClr val="002060"/>
                </a:solidFill>
                <a:effectLst/>
                <a:uLnTx/>
                <a:uFillTx/>
                <a:latin typeface="Roboto"/>
                <a:ea typeface="+mn-ea"/>
                <a:cs typeface="+mn-cs"/>
              </a:rPr>
              <a:t> efficacy in immuno-therapy</a:t>
            </a:r>
            <a:endParaRPr kumimoji="0" lang="uk-UA" sz="2000" b="1" i="0" u="none" strike="noStrike" kern="1200" cap="none" spc="0" normalizeH="0" baseline="0" noProof="0" dirty="0">
              <a:ln>
                <a:noFill/>
              </a:ln>
              <a:solidFill>
                <a:srgbClr val="002060"/>
              </a:solidFill>
              <a:effectLst/>
              <a:uLnTx/>
              <a:uFillTx/>
              <a:latin typeface="Roboto"/>
              <a:ea typeface="+mn-ea"/>
              <a:cs typeface="+mn-cs"/>
            </a:endParaRPr>
          </a:p>
        </p:txBody>
      </p:sp>
      <p:cxnSp>
        <p:nvCxnSpPr>
          <p:cNvPr id="63" name="Curved Connector 62"/>
          <p:cNvCxnSpPr>
            <a:cxnSpLocks/>
          </p:cNvCxnSpPr>
          <p:nvPr/>
        </p:nvCxnSpPr>
        <p:spPr>
          <a:xfrm flipV="1">
            <a:off x="13549201" y="2836930"/>
            <a:ext cx="3578818" cy="18094"/>
          </a:xfrm>
          <a:prstGeom prst="curvedConnector3">
            <a:avLst>
              <a:gd name="adj1" fmla="val 50000"/>
            </a:avLst>
          </a:prstGeom>
          <a:ln w="25400" cap="sq">
            <a:solidFill>
              <a:schemeClr val="accent1"/>
            </a:solidFill>
            <a:prstDash val="sysDash"/>
            <a:bevel/>
            <a:headEnd type="none"/>
            <a:tailEnd type="arrow"/>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13161405" y="2334280"/>
            <a:ext cx="4821794" cy="599420"/>
            <a:chOff x="1001355" y="2147300"/>
            <a:chExt cx="5158199" cy="599420"/>
          </a:xfrm>
        </p:grpSpPr>
        <p:sp>
          <p:nvSpPr>
            <p:cNvPr id="67" name="TextBox 66"/>
            <p:cNvSpPr txBox="1"/>
            <p:nvPr/>
          </p:nvSpPr>
          <p:spPr>
            <a:xfrm>
              <a:off x="1001355" y="2147300"/>
              <a:ext cx="4394791" cy="523220"/>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Roboto Condensed"/>
                  <a:ea typeface="+mn-ea"/>
                  <a:cs typeface="+mn-cs"/>
                </a:rPr>
                <a:t>Next: To Clinic/Patients</a:t>
              </a:r>
              <a:endParaRPr kumimoji="0" lang="uk-UA" sz="2800" b="1" i="0" u="none" strike="noStrike" kern="1200" cap="none" spc="0" normalizeH="0" baseline="0" noProof="0" dirty="0">
                <a:ln>
                  <a:noFill/>
                </a:ln>
                <a:solidFill>
                  <a:srgbClr val="002060"/>
                </a:solidFill>
                <a:effectLst/>
                <a:uLnTx/>
                <a:uFillTx/>
                <a:latin typeface="+mj-lt"/>
                <a:ea typeface="+mn-ea"/>
                <a:cs typeface="+mn-cs"/>
              </a:endParaRPr>
            </a:p>
          </p:txBody>
        </p:sp>
        <p:sp>
          <p:nvSpPr>
            <p:cNvPr id="68" name="TextBox 67"/>
            <p:cNvSpPr txBox="1"/>
            <p:nvPr/>
          </p:nvSpPr>
          <p:spPr>
            <a:xfrm>
              <a:off x="1764764" y="2346610"/>
              <a:ext cx="4394790" cy="400110"/>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uk-UA" sz="2000" b="0" i="0" u="none" strike="noStrike" kern="1200" cap="none" spc="0" normalizeH="0" baseline="0" noProof="0" dirty="0">
                <a:ln>
                  <a:noFill/>
                </a:ln>
                <a:solidFill>
                  <a:srgbClr val="858591">
                    <a:lumMod val="50000"/>
                  </a:srgbClr>
                </a:solidFill>
                <a:effectLst/>
                <a:uLnTx/>
                <a:uFillTx/>
                <a:latin typeface="Roboto"/>
                <a:ea typeface="+mn-ea"/>
                <a:cs typeface="+mn-cs"/>
              </a:endParaRPr>
            </a:p>
          </p:txBody>
        </p:sp>
      </p:grpSp>
      <p:pic>
        <p:nvPicPr>
          <p:cNvPr id="31" name="Picture 3" descr="C:\Users\Pharchem\AppData\Local\Microsoft\Windows\Temporary Internet Files\Content.IE5\0QP1N7DT\MC900030148[1].wmf"/>
          <p:cNvPicPr>
            <a:picLocks noChangeAspect="1" noChangeArrowheads="1"/>
          </p:cNvPicPr>
          <p:nvPr/>
        </p:nvPicPr>
        <p:blipFill>
          <a:blip r:embed="rId3" cstate="print"/>
          <a:srcRect/>
          <a:stretch>
            <a:fillRect/>
          </a:stretch>
        </p:blipFill>
        <p:spPr bwMode="auto">
          <a:xfrm>
            <a:off x="7559675" y="2269470"/>
            <a:ext cx="1584325" cy="2330450"/>
          </a:xfrm>
          <a:prstGeom prst="rect">
            <a:avLst/>
          </a:prstGeom>
          <a:noFill/>
          <a:ln w="9525">
            <a:noFill/>
            <a:miter lim="800000"/>
            <a:headEnd/>
            <a:tailEnd/>
          </a:ln>
        </p:spPr>
      </p:pic>
      <p:sp>
        <p:nvSpPr>
          <p:cNvPr id="32" name="TextBox 31">
            <a:extLst>
              <a:ext uri="{FF2B5EF4-FFF2-40B4-BE49-F238E27FC236}">
                <a16:creationId xmlns:a16="http://schemas.microsoft.com/office/drawing/2014/main" id="{903C677A-57F8-4DB1-BDC5-32E8DACBB640}"/>
              </a:ext>
            </a:extLst>
          </p:cNvPr>
          <p:cNvSpPr txBox="1"/>
          <p:nvPr/>
        </p:nvSpPr>
        <p:spPr>
          <a:xfrm>
            <a:off x="1266361" y="4574194"/>
            <a:ext cx="3939746" cy="523220"/>
          </a:xfrm>
          <a:prstGeom prst="rect">
            <a:avLst/>
          </a:prstGeom>
          <a:noFill/>
        </p:spPr>
        <p:txBody>
          <a:bodyPr wrap="square" rtlCol="0">
            <a:spAutoFit/>
          </a:bodyPr>
          <a:lstStyle/>
          <a:p>
            <a:pPr marL="0" marR="0" lvl="0" indent="0"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Roboto Condensed"/>
                <a:ea typeface="+mn-ea"/>
                <a:cs typeface="+mn-cs"/>
              </a:rPr>
              <a:t>Discovery 1:</a:t>
            </a:r>
            <a:endParaRPr kumimoji="0" lang="uk-UA" sz="2800" b="1" i="0" u="none" strike="noStrike" kern="1200" cap="none" spc="0" normalizeH="0" baseline="0" noProof="0" dirty="0">
              <a:ln>
                <a:noFill/>
              </a:ln>
              <a:solidFill>
                <a:srgbClr val="002060"/>
              </a:solidFill>
              <a:effectLst/>
              <a:uLnTx/>
              <a:uFillTx/>
              <a:latin typeface="+mj-lt"/>
              <a:ea typeface="+mn-ea"/>
              <a:cs typeface="+mn-cs"/>
            </a:endParaRPr>
          </a:p>
        </p:txBody>
      </p:sp>
      <p:sp>
        <p:nvSpPr>
          <p:cNvPr id="62" name="TextBox 61">
            <a:extLst>
              <a:ext uri="{FF2B5EF4-FFF2-40B4-BE49-F238E27FC236}">
                <a16:creationId xmlns:a16="http://schemas.microsoft.com/office/drawing/2014/main" id="{136BFE63-A5E1-4C93-9AEC-1153D674C3CD}"/>
              </a:ext>
            </a:extLst>
          </p:cNvPr>
          <p:cNvSpPr txBox="1"/>
          <p:nvPr/>
        </p:nvSpPr>
        <p:spPr>
          <a:xfrm>
            <a:off x="12964387" y="5844509"/>
            <a:ext cx="5280338" cy="1261884"/>
          </a:xfrm>
          <a:prstGeom prst="rect">
            <a:avLst/>
          </a:prstGeom>
          <a:noFill/>
        </p:spPr>
        <p:txBody>
          <a:bodyPr wrap="square" rtlCol="0">
            <a:spAutoFit/>
          </a:bodyPr>
          <a:lstStyle/>
          <a:p>
            <a:pPr marL="0" marR="0" lvl="0" indent="0"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Roboto Condensed"/>
                <a:ea typeface="+mn-ea"/>
                <a:cs typeface="+mn-cs"/>
              </a:rPr>
              <a:t>Discovery 3:</a:t>
            </a:r>
          </a:p>
          <a:p>
            <a:pPr marL="0" marR="0" lvl="0" indent="0"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Roboto Condensed"/>
                <a:ea typeface="+mn-ea"/>
                <a:cs typeface="+mn-cs"/>
              </a:rPr>
              <a:t>A New Generation of Modern Medicine, Re-engineering to Overcome Issues</a:t>
            </a:r>
            <a:endParaRPr kumimoji="0" lang="uk-UA" sz="2400" b="1" i="0" u="none" strike="noStrike" kern="1200" cap="none" spc="0" normalizeH="0" baseline="0" noProof="0" dirty="0">
              <a:ln>
                <a:noFill/>
              </a:ln>
              <a:solidFill>
                <a:srgbClr val="002060"/>
              </a:solidFill>
              <a:effectLst/>
              <a:uLnTx/>
              <a:uFillTx/>
              <a:latin typeface="+mj-lt"/>
              <a:ea typeface="+mn-ea"/>
              <a:cs typeface="+mn-cs"/>
            </a:endParaRPr>
          </a:p>
        </p:txBody>
      </p:sp>
      <p:sp>
        <p:nvSpPr>
          <p:cNvPr id="69" name="Title 2">
            <a:extLst>
              <a:ext uri="{FF2B5EF4-FFF2-40B4-BE49-F238E27FC236}">
                <a16:creationId xmlns:a16="http://schemas.microsoft.com/office/drawing/2014/main" id="{18F1BA97-4B64-46F4-92C8-56747A44EF36}"/>
              </a:ext>
            </a:extLst>
          </p:cNvPr>
          <p:cNvSpPr txBox="1">
            <a:spLocks/>
          </p:cNvSpPr>
          <p:nvPr/>
        </p:nvSpPr>
        <p:spPr>
          <a:xfrm>
            <a:off x="4343400" y="8873357"/>
            <a:ext cx="9982200" cy="978729"/>
          </a:xfrm>
          <a:prstGeom prst="rect">
            <a:avLst/>
          </a:prstGeom>
          <a:noFill/>
        </p:spPr>
        <p:txBody>
          <a:bodyPr wrap="square" rtlCol="0" anchor="t">
            <a:spAutoFit/>
          </a:bodyPr>
          <a:lstStyle>
            <a:lvl1pPr algn="l" defTabSz="1371600" rtl="0" eaLnBrk="1" latinLnBrk="0" hangingPunct="1">
              <a:lnSpc>
                <a:spcPct val="90000"/>
              </a:lnSpc>
              <a:spcBef>
                <a:spcPct val="0"/>
              </a:spcBef>
              <a:buNone/>
              <a:defRPr lang="uk-UA" sz="4500" b="1" kern="1200">
                <a:solidFill>
                  <a:srgbClr val="00B0F0"/>
                </a:solidFill>
                <a:latin typeface="+mn-lt"/>
                <a:ea typeface="Roboto Condensed" panose="02000000000000000000" pitchFamily="2" charset="0"/>
                <a:cs typeface="+mn-cs"/>
              </a:defRPr>
            </a:lvl1pPr>
          </a:lstStyle>
          <a:p>
            <a:r>
              <a:rPr lang="en-US" sz="3200" i="1" dirty="0"/>
              <a:t>Current Status: there are no more technical barriers to completing pre-clinical trials in the next 18 months.</a:t>
            </a:r>
            <a:endParaRPr lang="en-US" sz="3200" dirty="0"/>
          </a:p>
        </p:txBody>
      </p:sp>
    </p:spTree>
    <p:extLst>
      <p:ext uri="{BB962C8B-B14F-4D97-AF65-F5344CB8AC3E}">
        <p14:creationId xmlns:p14="http://schemas.microsoft.com/office/powerpoint/2010/main" val="332192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33" y="2"/>
            <a:ext cx="16365438" cy="10287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414" rtl="0" eaLnBrk="1" fontAlgn="auto" latinLnBrk="0" hangingPunct="1">
              <a:lnSpc>
                <a:spcPct val="100000"/>
              </a:lnSpc>
              <a:spcBef>
                <a:spcPts val="0"/>
              </a:spcBef>
              <a:spcAft>
                <a:spcPts val="0"/>
              </a:spcAft>
              <a:buClrTx/>
              <a:buSzTx/>
              <a:buFontTx/>
              <a:buNone/>
              <a:tabLst/>
              <a:defRPr/>
            </a:pPr>
            <a:endParaRPr kumimoji="0" lang="en-US" sz="1584" b="0" i="0" u="none" strike="noStrike" kern="1200" cap="none" spc="0" normalizeH="0" baseline="0" noProof="0">
              <a:ln>
                <a:noFill/>
              </a:ln>
              <a:solidFill>
                <a:srgbClr val="F2F2F5"/>
              </a:solidFill>
              <a:effectLst/>
              <a:uLnTx/>
              <a:uFillTx/>
              <a:latin typeface="Roboto"/>
              <a:ea typeface="+mn-ea"/>
              <a:cs typeface="+mn-cs"/>
            </a:endParaRPr>
          </a:p>
        </p:txBody>
      </p:sp>
      <p:pic>
        <p:nvPicPr>
          <p:cNvPr id="86" name="Picture 8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2"/>
            <a:ext cx="18288000" cy="10287000"/>
          </a:xfrm>
          <a:prstGeom prst="rect">
            <a:avLst/>
          </a:prstGeom>
        </p:spPr>
      </p:pic>
      <p:sp>
        <p:nvSpPr>
          <p:cNvPr id="5" name="Title 4"/>
          <p:cNvSpPr>
            <a:spLocks noGrp="1"/>
          </p:cNvSpPr>
          <p:nvPr>
            <p:ph type="title"/>
          </p:nvPr>
        </p:nvSpPr>
        <p:spPr>
          <a:xfrm>
            <a:off x="4565104" y="2460265"/>
            <a:ext cx="9157791" cy="2062103"/>
          </a:xfrm>
        </p:spPr>
        <p:txBody>
          <a:bodyPr vert="horz" wrap="square" lIns="91440" tIns="45720" rIns="91440" bIns="45720" rtlCol="0" anchor="b">
            <a:normAutofit/>
          </a:bodyPr>
          <a:lstStyle/>
          <a:p>
            <a:pPr algn="ctr" defTabSz="914390">
              <a:defRPr/>
            </a:pPr>
            <a:r>
              <a:rPr lang="en-US" sz="6000" i="1" dirty="0">
                <a:solidFill>
                  <a:srgbClr val="FFFFFF"/>
                </a:solidFill>
                <a:latin typeface="+mj-lt"/>
                <a:ea typeface="+mj-ea"/>
                <a:cs typeface="+mj-cs"/>
              </a:rPr>
              <a:t>ORIL019 is the Lead Candidate Drug</a:t>
            </a:r>
            <a:endParaRPr lang="en-US" sz="6000" dirty="0">
              <a:solidFill>
                <a:srgbClr val="FFFFFF"/>
              </a:solidFill>
              <a:latin typeface="+mj-lt"/>
              <a:ea typeface="+mj-ea"/>
              <a:cs typeface="+mj-cs"/>
            </a:endParaRPr>
          </a:p>
        </p:txBody>
      </p:sp>
      <p:pic>
        <p:nvPicPr>
          <p:cNvPr id="10" name="Picture 9" descr="oril-logo-print-transparent-01.png">
            <a:extLst>
              <a:ext uri="{FF2B5EF4-FFF2-40B4-BE49-F238E27FC236}">
                <a16:creationId xmlns:a16="http://schemas.microsoft.com/office/drawing/2014/main" id="{28B7D143-4E46-4763-834F-E57B441CBB94}"/>
              </a:ext>
            </a:extLst>
          </p:cNvPr>
          <p:cNvPicPr>
            <a:picLocks noChangeAspect="1"/>
          </p:cNvPicPr>
          <p:nvPr/>
        </p:nvPicPr>
        <p:blipFill>
          <a:blip r:embed="rId4" cstate="screen">
            <a:alphaModFix amt="53000"/>
            <a:extLst>
              <a:ext uri="{28A0092B-C50C-407E-A947-70E740481C1C}">
                <a14:useLocalDpi xmlns:a14="http://schemas.microsoft.com/office/drawing/2010/main"/>
              </a:ext>
            </a:extLst>
          </a:blip>
          <a:stretch>
            <a:fillRect/>
          </a:stretch>
        </p:blipFill>
        <p:spPr>
          <a:xfrm>
            <a:off x="666575" y="9265849"/>
            <a:ext cx="2560797" cy="684000"/>
          </a:xfrm>
          <a:prstGeom prst="rect">
            <a:avLst/>
          </a:prstGeom>
        </p:spPr>
      </p:pic>
      <p:sp>
        <p:nvSpPr>
          <p:cNvPr id="12" name="Title 1">
            <a:extLst>
              <a:ext uri="{FF2B5EF4-FFF2-40B4-BE49-F238E27FC236}">
                <a16:creationId xmlns:a16="http://schemas.microsoft.com/office/drawing/2014/main" id="{4A641779-FE65-42BA-8388-C8AD2BDFBA85}"/>
              </a:ext>
            </a:extLst>
          </p:cNvPr>
          <p:cNvSpPr txBox="1">
            <a:spLocks/>
          </p:cNvSpPr>
          <p:nvPr/>
        </p:nvSpPr>
        <p:spPr>
          <a:xfrm>
            <a:off x="876300" y="571412"/>
            <a:ext cx="10248900" cy="1269578"/>
          </a:xfrm>
          <a:prstGeom prst="rect">
            <a:avLst/>
          </a:prstGeom>
          <a:noFill/>
        </p:spPr>
        <p:txBody>
          <a:bodyPr wrap="square" rtlCol="0" anchor="t">
            <a:spAutoFit/>
          </a:bodyPr>
          <a:lstStyle>
            <a:lvl1pPr algn="l" defTabSz="1371600" rtl="0" eaLnBrk="1" latinLnBrk="0" hangingPunct="1">
              <a:lnSpc>
                <a:spcPct val="90000"/>
              </a:lnSpc>
              <a:spcBef>
                <a:spcPct val="0"/>
              </a:spcBef>
              <a:buNone/>
              <a:defRPr lang="uk-UA" sz="4500" b="1" kern="1200">
                <a:solidFill>
                  <a:srgbClr val="00B0F0"/>
                </a:solidFill>
                <a:latin typeface="+mn-lt"/>
                <a:ea typeface="Roboto Condensed" panose="02000000000000000000" pitchFamily="2" charset="0"/>
                <a:cs typeface="+mn-cs"/>
              </a:defRPr>
            </a:lvl1pPr>
          </a:lstStyle>
          <a:p>
            <a:pPr marL="0" marR="0" lvl="0" indent="0" algn="l" defTabSz="1371600" rtl="0" eaLnBrk="1" fontAlgn="auto" latinLnBrk="0" hangingPunct="1">
              <a:lnSpc>
                <a:spcPct val="90000"/>
              </a:lnSpc>
              <a:spcBef>
                <a:spcPct val="0"/>
              </a:spcBef>
              <a:spcAft>
                <a:spcPts val="600"/>
              </a:spcAft>
              <a:buClrTx/>
              <a:buSzTx/>
              <a:buFontTx/>
              <a:buNone/>
              <a:tabLst/>
              <a:defRPr/>
            </a:pPr>
            <a:r>
              <a:rPr kumimoji="0" lang="en-US" sz="4500" b="1" i="0" u="none" strike="noStrike" kern="1200" cap="none" spc="0" normalizeH="0" baseline="0" noProof="0" dirty="0">
                <a:ln>
                  <a:noFill/>
                </a:ln>
                <a:solidFill>
                  <a:srgbClr val="00B0F0"/>
                </a:solidFill>
                <a:effectLst/>
                <a:uLnTx/>
                <a:uFillTx/>
                <a:latin typeface="Roboto"/>
                <a:cs typeface="+mn-cs"/>
              </a:rPr>
              <a:t>The Solution </a:t>
            </a:r>
            <a:br>
              <a:rPr kumimoji="0" lang="en-US" sz="4500" b="1" i="0" u="none" strike="noStrike" kern="1200" cap="none" spc="0" normalizeH="0" baseline="0" noProof="0" dirty="0">
                <a:ln>
                  <a:noFill/>
                </a:ln>
                <a:solidFill>
                  <a:srgbClr val="00B0F0"/>
                </a:solidFill>
                <a:effectLst/>
                <a:uLnTx/>
                <a:uFillTx/>
                <a:latin typeface="Roboto"/>
                <a:cs typeface="+mn-cs"/>
              </a:rPr>
            </a:br>
            <a:r>
              <a:rPr kumimoji="0" lang="en-US" sz="4000" b="1" i="1" u="none" strike="noStrike" kern="1200" cap="none" spc="0" normalizeH="0" baseline="0" noProof="0" dirty="0">
                <a:ln>
                  <a:noFill/>
                </a:ln>
                <a:solidFill>
                  <a:srgbClr val="002060"/>
                </a:solidFill>
                <a:effectLst/>
                <a:uLnTx/>
                <a:uFillTx/>
                <a:latin typeface="Roboto"/>
                <a:cs typeface="+mn-cs"/>
              </a:rPr>
              <a:t>Targets the I-O Challenges</a:t>
            </a:r>
          </a:p>
        </p:txBody>
      </p:sp>
      <p:cxnSp>
        <p:nvCxnSpPr>
          <p:cNvPr id="15" name="Straight Connector 14">
            <a:extLst>
              <a:ext uri="{FF2B5EF4-FFF2-40B4-BE49-F238E27FC236}">
                <a16:creationId xmlns:a16="http://schemas.microsoft.com/office/drawing/2014/main" id="{5B4D9FC4-333B-4D06-89A6-747C589D8FE1}"/>
              </a:ext>
            </a:extLst>
          </p:cNvPr>
          <p:cNvCxnSpPr/>
          <p:nvPr/>
        </p:nvCxnSpPr>
        <p:spPr>
          <a:xfrm>
            <a:off x="704850" y="685799"/>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8F4A38-FE67-4CB4-9392-741E46583F4A}"/>
              </a:ext>
            </a:extLst>
          </p:cNvPr>
          <p:cNvCxnSpPr/>
          <p:nvPr/>
        </p:nvCxnSpPr>
        <p:spPr>
          <a:xfrm>
            <a:off x="16744951"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Slide Number Placeholder 8">
            <a:extLst>
              <a:ext uri="{FF2B5EF4-FFF2-40B4-BE49-F238E27FC236}">
                <a16:creationId xmlns:a16="http://schemas.microsoft.com/office/drawing/2014/main" id="{6A0E9561-76CF-4755-B620-07325F99F87E}"/>
              </a:ext>
            </a:extLst>
          </p:cNvPr>
          <p:cNvSpPr txBox="1">
            <a:spLocks/>
          </p:cNvSpPr>
          <p:nvPr/>
        </p:nvSpPr>
        <p:spPr>
          <a:xfrm>
            <a:off x="16916402" y="9072687"/>
            <a:ext cx="1733549" cy="954107"/>
          </a:xfrm>
          <a:prstGeom prst="rect">
            <a:avLst/>
          </a:prstGeom>
          <a:noFill/>
        </p:spPr>
        <p:txBody>
          <a:bodyPr wrap="square" rtlCol="0">
            <a:spAutoFit/>
          </a:bodyPr>
          <a:lstStyle>
            <a:defPPr>
              <a:defRPr lang="uk-UA"/>
            </a:defPPr>
            <a:lvl1pPr marL="0" algn="l" defTabSz="1371600" rtl="0" eaLnBrk="1" latinLnBrk="0" hangingPunct="1">
              <a:defRPr lang="uk-UA" sz="2800" b="1" kern="1200" smtClean="0">
                <a:solidFill>
                  <a:schemeClr val="accent2"/>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C0C8"/>
                </a:solidFill>
                <a:effectLst/>
                <a:uLnTx/>
                <a:uFillTx/>
                <a:latin typeface="Roboto"/>
                <a:ea typeface="+mn-ea"/>
                <a:cs typeface="+mn-cs"/>
              </a:rPr>
              <a:t>0</a:t>
            </a:r>
            <a:fld id="{37D409AB-2201-4E18-8A34-C31753AD9B06}" type="slidenum">
              <a:rPr kumimoji="0" lang="uk-UA" sz="2800" b="1" i="0" u="none" strike="noStrike" kern="1200" cap="none" spc="0" normalizeH="0" baseline="0" noProof="0">
                <a:ln>
                  <a:noFill/>
                </a:ln>
                <a:solidFill>
                  <a:srgbClr val="C0C0C8"/>
                </a:solidFill>
                <a:effectLst/>
                <a:uLnTx/>
                <a:uFillTx/>
                <a:latin typeface="Roboto"/>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9</a:t>
            </a:fld>
            <a:endParaRPr kumimoji="0" lang="uk-UA" sz="2800" b="1" i="0" u="none" strike="noStrike" kern="1200" cap="none" spc="0" normalizeH="0" baseline="0" noProof="0">
              <a:ln>
                <a:noFill/>
              </a:ln>
              <a:solidFill>
                <a:srgbClr val="C0C0C8"/>
              </a:solidFill>
              <a:effectLst/>
              <a:uLnTx/>
              <a:uFillTx/>
              <a:latin typeface="Roboto"/>
              <a:ea typeface="+mn-ea"/>
              <a:cs typeface="+mn-cs"/>
            </a:endParaRPr>
          </a:p>
        </p:txBody>
      </p:sp>
      <p:sp>
        <p:nvSpPr>
          <p:cNvPr id="11" name="Rectangle 10">
            <a:extLst>
              <a:ext uri="{FF2B5EF4-FFF2-40B4-BE49-F238E27FC236}">
                <a16:creationId xmlns:a16="http://schemas.microsoft.com/office/drawing/2014/main" id="{73D5DB9B-A1D1-483C-A4E5-B845456D8C3E}"/>
              </a:ext>
            </a:extLst>
          </p:cNvPr>
          <p:cNvSpPr/>
          <p:nvPr/>
        </p:nvSpPr>
        <p:spPr>
          <a:xfrm>
            <a:off x="3647757" y="4757797"/>
            <a:ext cx="10754043" cy="2062103"/>
          </a:xfrm>
          <a:prstGeom prst="rect">
            <a:avLst/>
          </a:prstGeom>
        </p:spPr>
        <p:txBody>
          <a:bodyPr wrap="square">
            <a:spAutoFit/>
          </a:bodyPr>
          <a:lstStyle/>
          <a:p>
            <a:pPr marL="0" marR="0" lvl="0" indent="0" algn="ctr" defTabSz="1371414"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bg2"/>
                </a:solidFill>
                <a:effectLst/>
                <a:uLnTx/>
                <a:uFillTx/>
                <a:latin typeface="Roboto"/>
                <a:ea typeface="+mn-ea"/>
                <a:cs typeface="+mn-cs"/>
              </a:rPr>
              <a:t>An extra, potent drug with a different target and mode of action that does not dampen the immune system;</a:t>
            </a:r>
          </a:p>
          <a:p>
            <a:pPr marL="0" marR="0" lvl="0" indent="0" algn="ctr" defTabSz="1371414" rtl="0" eaLnBrk="1" fontAlgn="auto" latinLnBrk="0" hangingPunct="1">
              <a:lnSpc>
                <a:spcPct val="100000"/>
              </a:lnSpc>
              <a:spcBef>
                <a:spcPts val="0"/>
              </a:spcBef>
              <a:spcAft>
                <a:spcPts val="0"/>
              </a:spcAft>
              <a:buClrTx/>
              <a:buSzTx/>
              <a:buFontTx/>
              <a:buNone/>
              <a:tabLst/>
              <a:defRPr/>
            </a:pPr>
            <a:r>
              <a:rPr lang="en-US" sz="3200" b="1" i="1" dirty="0">
                <a:solidFill>
                  <a:schemeClr val="bg2"/>
                </a:solidFill>
                <a:latin typeface="Roboto"/>
              </a:rPr>
              <a:t>acknowledged and recognized science appraised by independent experts during due diligence.</a:t>
            </a:r>
            <a:endParaRPr kumimoji="0" lang="en-US" sz="3200" b="1" i="1" u="none" strike="noStrike" kern="1200" cap="none" spc="0" normalizeH="0" baseline="0" noProof="0" dirty="0">
              <a:ln>
                <a:noFill/>
              </a:ln>
              <a:solidFill>
                <a:schemeClr val="bg2"/>
              </a:solidFill>
              <a:effectLst/>
              <a:uLnTx/>
              <a:uFillTx/>
              <a:latin typeface="Roboto"/>
              <a:ea typeface="+mn-ea"/>
              <a:cs typeface="+mn-cs"/>
            </a:endParaRPr>
          </a:p>
        </p:txBody>
      </p:sp>
      <p:sp>
        <p:nvSpPr>
          <p:cNvPr id="13" name="TextBox 12">
            <a:extLst>
              <a:ext uri="{FF2B5EF4-FFF2-40B4-BE49-F238E27FC236}">
                <a16:creationId xmlns:a16="http://schemas.microsoft.com/office/drawing/2014/main" id="{9F281B83-06B9-410E-88B8-6153C8E4E775}"/>
              </a:ext>
            </a:extLst>
          </p:cNvPr>
          <p:cNvSpPr txBox="1"/>
          <p:nvPr/>
        </p:nvSpPr>
        <p:spPr>
          <a:xfrm>
            <a:off x="5257799" y="7139078"/>
            <a:ext cx="7772400" cy="978729"/>
          </a:xfrm>
          <a:prstGeom prst="rect">
            <a:avLst/>
          </a:prstGeom>
          <a:noFill/>
        </p:spPr>
        <p:txBody>
          <a:bodyPr wrap="square">
            <a:spAutoFit/>
          </a:bodyPr>
          <a:lstStyle/>
          <a:p>
            <a:pPr marL="0" marR="0" lvl="0" indent="0" algn="ctr" defTabSz="1371600" rtl="0" eaLnBrk="1" fontAlgn="auto" latinLnBrk="0" hangingPunct="1">
              <a:lnSpc>
                <a:spcPct val="90000"/>
              </a:lnSpc>
              <a:spcBef>
                <a:spcPct val="0"/>
              </a:spcBef>
              <a:spcAft>
                <a:spcPts val="600"/>
              </a:spcAft>
              <a:buClrTx/>
              <a:buSzTx/>
              <a:buFontTx/>
              <a:buNone/>
              <a:tabLst/>
              <a:defRPr/>
            </a:pPr>
            <a:r>
              <a:rPr lang="en-US" sz="3200" b="1" i="1" dirty="0">
                <a:solidFill>
                  <a:schemeClr val="bg2"/>
                </a:solidFill>
                <a:latin typeface="Roboto"/>
              </a:rPr>
              <a:t>A new family of innovative small-molecule therapies to treat multiple cancers</a:t>
            </a:r>
            <a:endParaRPr kumimoji="0" lang="en-US" sz="3200" b="1" i="1" u="none" strike="noStrike" kern="1200" cap="none" spc="0" normalizeH="0" baseline="0" noProof="0" dirty="0">
              <a:ln>
                <a:noFill/>
              </a:ln>
              <a:solidFill>
                <a:schemeClr val="bg2"/>
              </a:solidFill>
              <a:effectLst/>
              <a:uLnTx/>
              <a:uFillTx/>
              <a:latin typeface="Roboto"/>
              <a:cs typeface="+mn-cs"/>
            </a:endParaRPr>
          </a:p>
        </p:txBody>
      </p:sp>
    </p:spTree>
    <p:extLst>
      <p:ext uri="{BB962C8B-B14F-4D97-AF65-F5344CB8AC3E}">
        <p14:creationId xmlns:p14="http://schemas.microsoft.com/office/powerpoint/2010/main" val="443215137"/>
      </p:ext>
    </p:extLst>
  </p:cSld>
  <p:clrMapOvr>
    <a:masterClrMapping/>
  </p:clrMapOvr>
</p:sld>
</file>

<file path=ppt/theme/theme1.xml><?xml version="1.0" encoding="utf-8"?>
<a:theme xmlns:a="http://schemas.openxmlformats.org/drawingml/2006/main" name="GENARAL LAYOUT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PORTFOLIO">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LIDES WITH IMAGE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PORTFOLIO">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NARAL LAYOUT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ORIL">
      <a:majorFont>
        <a:latin typeface="Roboto Condensed"/>
        <a:ea typeface="DengXian"/>
        <a:cs typeface=""/>
      </a:majorFont>
      <a:minorFont>
        <a:latin typeface="Roboto"/>
        <a:ea typeface="DengXian"/>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GENARAL LAYOUT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GENARAL LAYOUT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ORIL">
      <a:majorFont>
        <a:latin typeface="Roboto Condensed"/>
        <a:ea typeface="DengXian"/>
        <a:cs typeface=""/>
      </a:majorFont>
      <a:minorFont>
        <a:latin typeface="Roboto"/>
        <a:ea typeface="DengXian"/>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57AD27AC04EA4590F06440B5B1EA3B" ma:contentTypeVersion="13" ma:contentTypeDescription="Create a new document." ma:contentTypeScope="" ma:versionID="26a0720928dc41728fa0fb0b2d64e394">
  <xsd:schema xmlns:xsd="http://www.w3.org/2001/XMLSchema" xmlns:xs="http://www.w3.org/2001/XMLSchema" xmlns:p="http://schemas.microsoft.com/office/2006/metadata/properties" xmlns:ns2="d48e1c8d-ac13-4acf-ab8d-277ec87d3202" xmlns:ns3="9c6dacc7-6bb9-4544-b1a1-e6cb75d12928" targetNamespace="http://schemas.microsoft.com/office/2006/metadata/properties" ma:root="true" ma:fieldsID="5cbf59330d470ee35cb908ec855252a6" ns2:_="" ns3:_="">
    <xsd:import namespace="d48e1c8d-ac13-4acf-ab8d-277ec87d3202"/>
    <xsd:import namespace="9c6dacc7-6bb9-4544-b1a1-e6cb75d129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8e1c8d-ac13-4acf-ab8d-277ec87d320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6dacc7-6bb9-4544-b1a1-e6cb75d129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1 6 " ? > < p r o p e r t i e s   x m l n s = " h t t p : / / w w w . i m a n a g e . c o m / w o r k / x m l s c h e m a " >  
     < d o c u m e n t i d > F I N D E X ! 6 1 1 4 7 6 7 3 . 1 < / d o c u m e n t i d >  
     < s e n d e r i d > C A T H . M C C L U R E < / s e n d e r i d >  
     < s e n d e r e m a i l > C A T H . M C C L U R E @ F I N D E X . C O M . A U < / s e n d e r e m a i l >  
     < l a s t m o d i f i e d > 2 0 1 9 - 0 4 - 1 6 T 1 0 : 1 7 : 3 9 . 0 0 0 0 0 0 0 + 0 8 : 0 0 < / l a s t m o d i f i e d >  
 < / p r o p e r t i e s > 
</file>

<file path=customXml/itemProps1.xml><?xml version="1.0" encoding="utf-8"?>
<ds:datastoreItem xmlns:ds="http://schemas.openxmlformats.org/officeDocument/2006/customXml" ds:itemID="{87BE19E7-BB98-438A-96E4-85D9C441DD0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9B2688F-3C37-4678-9F3F-99A43FCEB81B}">
  <ds:schemaRefs>
    <ds:schemaRef ds:uri="http://schemas.microsoft.com/sharepoint/v3/contenttype/forms"/>
  </ds:schemaRefs>
</ds:datastoreItem>
</file>

<file path=customXml/itemProps3.xml><?xml version="1.0" encoding="utf-8"?>
<ds:datastoreItem xmlns:ds="http://schemas.openxmlformats.org/officeDocument/2006/customXml" ds:itemID="{C3E3A520-B996-48DD-AFD8-1724DDF96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8e1c8d-ac13-4acf-ab8d-277ec87d3202"/>
    <ds:schemaRef ds:uri="9c6dacc7-6bb9-4544-b1a1-e6cb75d129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B0E8762-8CC6-470C-95E0-176A48C0722F}">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1021</TotalTime>
  <Words>2454</Words>
  <Application>Microsoft Office PowerPoint</Application>
  <PresentationFormat>Custom</PresentationFormat>
  <Paragraphs>379</Paragraphs>
  <Slides>19</Slides>
  <Notes>14</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19</vt:i4>
      </vt:variant>
    </vt:vector>
  </HeadingPairs>
  <TitlesOfParts>
    <vt:vector size="35" baseType="lpstr">
      <vt:lpstr>Arial</vt:lpstr>
      <vt:lpstr>Calibri</vt:lpstr>
      <vt:lpstr>Roboto</vt:lpstr>
      <vt:lpstr>Roboto (Body)</vt:lpstr>
      <vt:lpstr>Roboto Condensed</vt:lpstr>
      <vt:lpstr>Wingdings</vt:lpstr>
      <vt:lpstr>GENARAL LAYOUTS</vt:lpstr>
      <vt:lpstr>TEAM SLIDES</vt:lpstr>
      <vt:lpstr>SLIDES WITH IMAGES</vt:lpstr>
      <vt:lpstr>PORTFOLIO</vt:lpstr>
      <vt:lpstr>1_SLIDES WITH IMAGES</vt:lpstr>
      <vt:lpstr>1_PORTFOLIO</vt:lpstr>
      <vt:lpstr>1_GENARAL LAYOUTS</vt:lpstr>
      <vt:lpstr>2_GENARAL LAYOUTS</vt:lpstr>
      <vt:lpstr>3_GENARAL LAYOUTS</vt:lpstr>
      <vt:lpstr>2_PORTFOLIO</vt:lpstr>
      <vt:lpstr>PowerPoint Presentation</vt:lpstr>
      <vt:lpstr>About Our Company Purpose and Mission</vt:lpstr>
      <vt:lpstr>PowerPoint Presentation</vt:lpstr>
      <vt:lpstr>PowerPoint Presentation</vt:lpstr>
      <vt:lpstr>Our Science What is Immuno-therapy? </vt:lpstr>
      <vt:lpstr>ORIL Differs from Mainstream I-O Therapies by Effectively Targeting Today’s I-O Challenges</vt:lpstr>
      <vt:lpstr>ORIL’s Science Validation Immuno-therapy &amp; Immuno-oncology </vt:lpstr>
      <vt:lpstr>ORIL R&amp;D and Breakthroughs The Development Story: Technical Challenges Solved </vt:lpstr>
      <vt:lpstr>ORIL019 is the Lead Candidate Drug</vt:lpstr>
      <vt:lpstr>PowerPoint Presentation</vt:lpstr>
      <vt:lpstr>PowerPoint Presentation</vt:lpstr>
      <vt:lpstr>PowerPoint Presentation</vt:lpstr>
      <vt:lpstr>Fundraising Plan Currently at Stage 1 of 3 Tranches of Funding</vt:lpstr>
      <vt:lpstr>PowerPoint Presentation</vt:lpstr>
      <vt:lpstr>ORIL’s Market Opportunity Vibrant Deal Landscape</vt:lpstr>
      <vt:lpstr>ORIL Company Structure Global Reach</vt:lpstr>
      <vt:lpstr>Company Management Broad Base of Competence</vt:lpstr>
      <vt:lpstr>Partners &amp; Collaborators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Marshall</dc:creator>
  <cp:lastModifiedBy>Philip Marshall</cp:lastModifiedBy>
  <cp:revision>27</cp:revision>
  <dcterms:created xsi:type="dcterms:W3CDTF">2020-01-22T01:27:23Z</dcterms:created>
  <dcterms:modified xsi:type="dcterms:W3CDTF">2022-01-24T04:06:04Z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0x010100E757AD27AC04EA4590F06440B5B1EA3B</vt:lpwstr>
  </property>
</Properties>
</file>